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349" r:id="rId3"/>
    <p:sldId id="491" r:id="rId4"/>
    <p:sldId id="492" r:id="rId5"/>
    <p:sldId id="504" r:id="rId6"/>
    <p:sldId id="506" r:id="rId7"/>
    <p:sldId id="358" r:id="rId8"/>
    <p:sldId id="353" r:id="rId9"/>
    <p:sldId id="355" r:id="rId10"/>
    <p:sldId id="505" r:id="rId11"/>
    <p:sldId id="494" r:id="rId12"/>
    <p:sldId id="501" r:id="rId13"/>
    <p:sldId id="503" r:id="rId14"/>
    <p:sldId id="502"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042"/>
    <a:srgbClr val="0285C2"/>
    <a:srgbClr val="9FCB4F"/>
    <a:srgbClr val="ED510D"/>
    <a:srgbClr val="4D4D4D"/>
    <a:srgbClr val="FDBB31"/>
    <a:srgbClr val="1F1A17"/>
    <a:srgbClr val="5E5143"/>
    <a:srgbClr val="DE4700"/>
    <a:srgbClr val="039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Tanpa Gaya, Kisi Tabel">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Gaya Medium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E3FDE45-AF77-4B5C-9715-49D594BDF05E}" styleName="Gaya Terang 1 - Akse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4" autoAdjust="0"/>
    <p:restoredTop sz="94674" autoAdjust="0"/>
  </p:normalViewPr>
  <p:slideViewPr>
    <p:cSldViewPr snapToGrid="0">
      <p:cViewPr varScale="1">
        <p:scale>
          <a:sx n="122" d="100"/>
          <a:sy n="122" d="100"/>
        </p:scale>
        <p:origin x="5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94CB0-1A01-431E-80BE-405C9159BFCA}" type="datetimeFigureOut">
              <a:rPr lang="id-ID" smtClean="0"/>
              <a:t>16/10/23</a:t>
            </a:fld>
            <a:endParaRPr lang="id-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F6EC2-3FC0-48B3-A422-A938F87522C3}" type="slidenum">
              <a:rPr lang="id-ID" smtClean="0"/>
              <a:t>‹#›</a:t>
            </a:fld>
            <a:endParaRPr lang="id-ID"/>
          </a:p>
        </p:txBody>
      </p:sp>
    </p:spTree>
    <p:extLst>
      <p:ext uri="{BB962C8B-B14F-4D97-AF65-F5344CB8AC3E}">
        <p14:creationId xmlns:p14="http://schemas.microsoft.com/office/powerpoint/2010/main" val="542511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[1] https://bioeng.kaist.ac.kr/index.php?mid=bio_02_02&amp;document_srl=6964 20/8/2021</a:t>
            </a:r>
          </a:p>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9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22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[1] https://home.cancerresearch/the-human-genome-project-is-declared-complete/ 20/8/2021</a:t>
            </a:r>
          </a:p>
        </p:txBody>
      </p:sp>
      <p:sp>
        <p:nvSpPr>
          <p:cNvPr id="4" name="Slide Number Placeholder 3"/>
          <p:cNvSpPr>
            <a:spLocks noGrp="1"/>
          </p:cNvSpPr>
          <p:nvPr>
            <p:ph type="sldNum" sz="quarter" idx="5"/>
          </p:nvPr>
        </p:nvSpPr>
        <p:spPr/>
        <p:txBody>
          <a:bodyPr/>
          <a:lstStyle/>
          <a:p>
            <a:fld id="{627F6EC2-3FC0-48B3-A422-A938F87522C3}" type="slidenum">
              <a:rPr lang="id-ID" smtClean="0"/>
              <a:t>4</a:t>
            </a:fld>
            <a:endParaRPr lang="id-ID"/>
          </a:p>
        </p:txBody>
      </p:sp>
    </p:spTree>
    <p:extLst>
      <p:ext uri="{BB962C8B-B14F-4D97-AF65-F5344CB8AC3E}">
        <p14:creationId xmlns:p14="http://schemas.microsoft.com/office/powerpoint/2010/main" val="87632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[1] https://home.cancerresearch/the-human-genome-project-is-declared-complete/ 20/8/2021</a:t>
            </a:r>
          </a:p>
        </p:txBody>
      </p:sp>
      <p:sp>
        <p:nvSpPr>
          <p:cNvPr id="4" name="Slide Number Placeholder 3"/>
          <p:cNvSpPr>
            <a:spLocks noGrp="1"/>
          </p:cNvSpPr>
          <p:nvPr>
            <p:ph type="sldNum" sz="quarter" idx="5"/>
          </p:nvPr>
        </p:nvSpPr>
        <p:spPr/>
        <p:txBody>
          <a:bodyPr/>
          <a:lstStyle/>
          <a:p>
            <a:fld id="{627F6EC2-3FC0-48B3-A422-A938F87522C3}" type="slidenum">
              <a:rPr lang="id-ID" smtClean="0"/>
              <a:t>5</a:t>
            </a:fld>
            <a:endParaRPr lang="id-ID"/>
          </a:p>
        </p:txBody>
      </p:sp>
    </p:spTree>
    <p:extLst>
      <p:ext uri="{BB962C8B-B14F-4D97-AF65-F5344CB8AC3E}">
        <p14:creationId xmlns:p14="http://schemas.microsoft.com/office/powerpoint/2010/main" val="177025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https://phcogj.com/article/1001 20/8/2021</a:t>
            </a:r>
          </a:p>
          <a:p>
            <a:r>
              <a:rPr lang="en-US" dirty="0"/>
              <a:t>[2] https://bioeng.kaist.ac.kr/index.php?mid=bio_02_02&amp;document_srl=6964</a:t>
            </a:r>
          </a:p>
          <a:p>
            <a:r>
              <a:rPr lang="en-US" dirty="0"/>
              <a:t>[3] https://tranquilitylabs.com/blogs/news/natural-nootropics-vs-synthetic-smart-drugs-a-comparison</a:t>
            </a:r>
            <a:endParaRPr lang="en-ID" dirty="0"/>
          </a:p>
        </p:txBody>
      </p:sp>
      <p:sp>
        <p:nvSpPr>
          <p:cNvPr id="4" name="Slide Number Placeholder 3"/>
          <p:cNvSpPr>
            <a:spLocks noGrp="1"/>
          </p:cNvSpPr>
          <p:nvPr>
            <p:ph type="sldNum" sz="quarter" idx="5"/>
          </p:nvPr>
        </p:nvSpPr>
        <p:spPr/>
        <p:txBody>
          <a:bodyPr/>
          <a:lstStyle/>
          <a:p>
            <a:fld id="{627F6EC2-3FC0-48B3-A422-A938F87522C3}" type="slidenum">
              <a:rPr lang="id-ID" smtClean="0"/>
              <a:t>6</a:t>
            </a:fld>
            <a:endParaRPr lang="id-ID"/>
          </a:p>
        </p:txBody>
      </p:sp>
    </p:spTree>
    <p:extLst>
      <p:ext uri="{BB962C8B-B14F-4D97-AF65-F5344CB8AC3E}">
        <p14:creationId xmlns:p14="http://schemas.microsoft.com/office/powerpoint/2010/main" val="1693573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[1] https://www.resultseng.com/big-data</a:t>
            </a:r>
          </a:p>
          <a:p>
            <a:r>
              <a:rPr lang="en-US" dirty="0"/>
              <a:t>[2] https://www.vectorstock.com/royalty-free-vector/big-data-information-concept-abstract-vector-19949362</a:t>
            </a:r>
          </a:p>
          <a:p>
            <a:r>
              <a:rPr lang="en-US" dirty="0"/>
              <a:t>[3] https://blogs.sap.com/2017/04/02/big-data-hype-or-a-new-revolution/</a:t>
            </a:r>
          </a:p>
          <a:p>
            <a:r>
              <a:rPr lang="en-US" dirty="0"/>
              <a:t>[4] https://www.varonis.com/blog/docker-vs-kubernetes/</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05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[1] https://www.techpluto.com/startup-deepai/</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807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[1] https://www.techpluto.com/startup-deepai/</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20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[1] https://www.techpluto.com/startup-deepai/</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196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a:t>[1] https://www.techpluto.com/startup-deepai/</a:t>
            </a:r>
            <a:endParaRPr lang="id-ID"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F6EC2-3FC0-48B3-A422-A938F87522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449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t>16/10/23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86820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t>16/10/23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7566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t>16/10/23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050966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451547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787856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173398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211881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642708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803110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642452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887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t>16/10/23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3491832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068810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670276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93694F7-8DC5-43D0-9783-B62CECD3A481}" type="datetimeFigureOut">
              <a:rPr lang="id-ID" smtClean="0">
                <a:solidFill>
                  <a:prstClr val="black">
                    <a:tint val="75000"/>
                  </a:prstClr>
                </a:solidFill>
              </a:rPr>
              <a:pPr/>
              <a:t>16/10/23</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9193823B-E638-4298-88FE-FE8AAE438F7E}"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058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3694F7-8DC5-43D0-9783-B62CECD3A481}" type="datetimeFigureOut">
              <a:rPr lang="id-ID" smtClean="0"/>
              <a:t>16/10/23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090068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093694F7-8DC5-43D0-9783-B62CECD3A481}" type="datetimeFigureOut">
              <a:rPr lang="id-ID" smtClean="0"/>
              <a:t>16/10/23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2209877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093694F7-8DC5-43D0-9783-B62CECD3A481}" type="datetimeFigureOut">
              <a:rPr lang="id-ID" smtClean="0"/>
              <a:t>16/10/23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259547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093694F7-8DC5-43D0-9783-B62CECD3A481}" type="datetimeFigureOut">
              <a:rPr lang="id-ID" smtClean="0"/>
              <a:t>16/10/23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304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694F7-8DC5-43D0-9783-B62CECD3A481}" type="datetimeFigureOut">
              <a:rPr lang="id-ID" smtClean="0"/>
              <a:t>16/10/23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19795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694F7-8DC5-43D0-9783-B62CECD3A481}" type="datetimeFigureOut">
              <a:rPr lang="id-ID" smtClean="0"/>
              <a:t>16/10/23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09751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694F7-8DC5-43D0-9783-B62CECD3A481}" type="datetimeFigureOut">
              <a:rPr lang="id-ID" smtClean="0"/>
              <a:t>16/10/23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93823B-E638-4298-88FE-FE8AAE438F7E}" type="slidenum">
              <a:rPr lang="id-ID" smtClean="0"/>
              <a:t>‹#›</a:t>
            </a:fld>
            <a:endParaRPr lang="id-ID"/>
          </a:p>
        </p:txBody>
      </p:sp>
    </p:spTree>
    <p:extLst>
      <p:ext uri="{BB962C8B-B14F-4D97-AF65-F5344CB8AC3E}">
        <p14:creationId xmlns:p14="http://schemas.microsoft.com/office/powerpoint/2010/main" val="1438893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694F7-8DC5-43D0-9783-B62CECD3A481}" type="datetimeFigureOut">
              <a:rPr lang="id-ID" smtClean="0"/>
              <a:t>16/10/23</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3823B-E638-4298-88FE-FE8AAE438F7E}" type="slidenum">
              <a:rPr lang="id-ID" smtClean="0"/>
              <a:t>‹#›</a:t>
            </a:fld>
            <a:endParaRPr lang="id-ID"/>
          </a:p>
        </p:txBody>
      </p:sp>
    </p:spTree>
    <p:extLst>
      <p:ext uri="{BB962C8B-B14F-4D97-AF65-F5344CB8AC3E}">
        <p14:creationId xmlns:p14="http://schemas.microsoft.com/office/powerpoint/2010/main" val="3677947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694F7-8DC5-43D0-9783-B62CECD3A481}" type="datetimeFigureOut">
              <a:rPr lang="id-ID" smtClean="0">
                <a:solidFill>
                  <a:prstClr val="black">
                    <a:tint val="75000"/>
                  </a:prstClr>
                </a:solidFill>
                <a:cs typeface="Arial" panose="020B0604020202020204" pitchFamily="34" charset="0"/>
              </a:rPr>
              <a:pPr/>
              <a:t>16/10/23</a:t>
            </a:fld>
            <a:endParaRPr lang="id-ID">
              <a:solidFill>
                <a:prstClr val="black">
                  <a:tint val="75000"/>
                </a:prstClr>
              </a:solidFill>
              <a:cs typeface="Arial" panose="020B0604020202020204" pitchFamily="34" charset="0"/>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cs typeface="Arial" panose="020B0604020202020204" pitchFamily="34" charset="0"/>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3823B-E638-4298-88FE-FE8AAE438F7E}" type="slidenum">
              <a:rPr lang="id-ID" smtClean="0">
                <a:solidFill>
                  <a:prstClr val="black">
                    <a:tint val="75000"/>
                  </a:prstClr>
                </a:solidFill>
                <a:cs typeface="Arial" panose="020B0604020202020204" pitchFamily="34" charset="0"/>
              </a:rPr>
              <a:pPr/>
              <a:t>‹#›</a:t>
            </a:fld>
            <a:endParaRPr lang="id-ID">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851997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jp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hub.com/imamcs19/Data-Science-of-Ramadan---Deep-Mining-of-Lailatul-Qadr" TargetMode="External"/><Relationship Id="rId5" Type="http://schemas.openxmlformats.org/officeDocument/2006/relationships/image" Target="../media/image12.png"/><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12.png"/><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tiff"/><Relationship Id="rId2" Type="http://schemas.openxmlformats.org/officeDocument/2006/relationships/image" Target="../media/image1.jp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gif"/><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19.png"/><Relationship Id="rId12"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7.gif"/><Relationship Id="rId9" Type="http://schemas.openxmlformats.org/officeDocument/2006/relationships/image" Target="../media/image12.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4F7A545-D108-4C9B-9067-0A4F264F9087}"/>
              </a:ext>
            </a:extLst>
          </p:cNvPr>
          <p:cNvPicPr>
            <a:picLocks noChangeAspect="1"/>
          </p:cNvPicPr>
          <p:nvPr/>
        </p:nvPicPr>
        <p:blipFill rotWithShape="1">
          <a:blip r:embed="rId2">
            <a:extLst>
              <a:ext uri="{28A0092B-C50C-407E-A947-70E740481C1C}">
                <a14:useLocalDpi xmlns:a14="http://schemas.microsoft.com/office/drawing/2010/main" val="0"/>
              </a:ext>
            </a:extLst>
          </a:blip>
          <a:srcRect t="1864" b="1827"/>
          <a:stretch/>
        </p:blipFill>
        <p:spPr>
          <a:xfrm>
            <a:off x="1524" y="-3140"/>
            <a:ext cx="12204990" cy="6861140"/>
          </a:xfrm>
          <a:prstGeom prst="rect">
            <a:avLst/>
          </a:prstGeom>
        </p:spPr>
      </p:pic>
      <p:sp>
        <p:nvSpPr>
          <p:cNvPr id="23" name="Rectangle 6"/>
          <p:cNvSpPr/>
          <p:nvPr/>
        </p:nvSpPr>
        <p:spPr>
          <a:xfrm flipH="1">
            <a:off x="-1312" y="6265558"/>
            <a:ext cx="4778157" cy="592442"/>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 name="connsiteX0" fmla="*/ 1927766 w 10481216"/>
              <a:gd name="connsiteY0" fmla="*/ 0 h 952500"/>
              <a:gd name="connsiteX1" fmla="*/ 10481216 w 10481216"/>
              <a:gd name="connsiteY1" fmla="*/ 0 h 952500"/>
              <a:gd name="connsiteX2" fmla="*/ 10481216 w 10481216"/>
              <a:gd name="connsiteY2" fmla="*/ 952500 h 952500"/>
              <a:gd name="connsiteX3" fmla="*/ 0 w 10481216"/>
              <a:gd name="connsiteY3" fmla="*/ 952500 h 952500"/>
              <a:gd name="connsiteX4" fmla="*/ 1927766 w 10481216"/>
              <a:gd name="connsiteY4" fmla="*/ 0 h 952500"/>
              <a:gd name="connsiteX0" fmla="*/ 1479751 w 10033201"/>
              <a:gd name="connsiteY0" fmla="*/ 0 h 952500"/>
              <a:gd name="connsiteX1" fmla="*/ 10033201 w 10033201"/>
              <a:gd name="connsiteY1" fmla="*/ 0 h 952500"/>
              <a:gd name="connsiteX2" fmla="*/ 10033201 w 10033201"/>
              <a:gd name="connsiteY2" fmla="*/ 952500 h 952500"/>
              <a:gd name="connsiteX3" fmla="*/ 0 w 10033201"/>
              <a:gd name="connsiteY3" fmla="*/ 952500 h 952500"/>
              <a:gd name="connsiteX4" fmla="*/ 1479751 w 10033201"/>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201" h="952500">
                <a:moveTo>
                  <a:pt x="1479751" y="0"/>
                </a:moveTo>
                <a:lnTo>
                  <a:pt x="10033201" y="0"/>
                </a:lnTo>
                <a:lnTo>
                  <a:pt x="10033201" y="952500"/>
                </a:lnTo>
                <a:lnTo>
                  <a:pt x="0" y="952500"/>
                </a:lnTo>
                <a:lnTo>
                  <a:pt x="1479751" y="0"/>
                </a:lnTo>
                <a:close/>
              </a:path>
            </a:pathLst>
          </a:custGeom>
          <a:solidFill>
            <a:srgbClr val="9FC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5"/>
          <p:cNvSpPr/>
          <p:nvPr/>
        </p:nvSpPr>
        <p:spPr>
          <a:xfrm>
            <a:off x="4526421" y="3214610"/>
            <a:ext cx="7152656" cy="81156"/>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1071093 w 5090643"/>
              <a:gd name="connsiteY3" fmla="*/ 990600 h 990600"/>
              <a:gd name="connsiteX4" fmla="*/ 0 w 5090643"/>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736036 w 5090643"/>
              <a:gd name="connsiteY3" fmla="*/ 990600 h 990600"/>
              <a:gd name="connsiteX4" fmla="*/ 0 w 5090643"/>
              <a:gd name="connsiteY4" fmla="*/ 0 h 990600"/>
              <a:gd name="connsiteX0" fmla="*/ 0 w 4869505"/>
              <a:gd name="connsiteY0" fmla="*/ 0 h 990600"/>
              <a:gd name="connsiteX1" fmla="*/ 4869505 w 4869505"/>
              <a:gd name="connsiteY1" fmla="*/ 0 h 990600"/>
              <a:gd name="connsiteX2" fmla="*/ 4869505 w 4869505"/>
              <a:gd name="connsiteY2" fmla="*/ 990600 h 990600"/>
              <a:gd name="connsiteX3" fmla="*/ 514898 w 4869505"/>
              <a:gd name="connsiteY3" fmla="*/ 990600 h 990600"/>
              <a:gd name="connsiteX4" fmla="*/ 0 w 4869505"/>
              <a:gd name="connsiteY4" fmla="*/ 0 h 990600"/>
              <a:gd name="connsiteX0" fmla="*/ 0 w 4377067"/>
              <a:gd name="connsiteY0" fmla="*/ 0 h 990600"/>
              <a:gd name="connsiteX1" fmla="*/ 4377067 w 4377067"/>
              <a:gd name="connsiteY1" fmla="*/ 0 h 990600"/>
              <a:gd name="connsiteX2" fmla="*/ 4377067 w 4377067"/>
              <a:gd name="connsiteY2" fmla="*/ 990600 h 990600"/>
              <a:gd name="connsiteX3" fmla="*/ 22460 w 4377067"/>
              <a:gd name="connsiteY3" fmla="*/ 990600 h 990600"/>
              <a:gd name="connsiteX4" fmla="*/ 0 w 4377067"/>
              <a:gd name="connsiteY4" fmla="*/ 0 h 990600"/>
              <a:gd name="connsiteX0" fmla="*/ 2675 w 4354607"/>
              <a:gd name="connsiteY0" fmla="*/ 0 h 990600"/>
              <a:gd name="connsiteX1" fmla="*/ 4354607 w 4354607"/>
              <a:gd name="connsiteY1" fmla="*/ 0 h 990600"/>
              <a:gd name="connsiteX2" fmla="*/ 4354607 w 4354607"/>
              <a:gd name="connsiteY2" fmla="*/ 990600 h 990600"/>
              <a:gd name="connsiteX3" fmla="*/ 0 w 4354607"/>
              <a:gd name="connsiteY3" fmla="*/ 990600 h 990600"/>
              <a:gd name="connsiteX4" fmla="*/ 2675 w 4354607"/>
              <a:gd name="connsiteY4" fmla="*/ 0 h 990600"/>
              <a:gd name="connsiteX0" fmla="*/ 255 w 4354880"/>
              <a:gd name="connsiteY0" fmla="*/ 0 h 990600"/>
              <a:gd name="connsiteX1" fmla="*/ 4354880 w 4354880"/>
              <a:gd name="connsiteY1" fmla="*/ 0 h 990600"/>
              <a:gd name="connsiteX2" fmla="*/ 4354880 w 4354880"/>
              <a:gd name="connsiteY2" fmla="*/ 990600 h 990600"/>
              <a:gd name="connsiteX3" fmla="*/ 273 w 4354880"/>
              <a:gd name="connsiteY3" fmla="*/ 990600 h 990600"/>
              <a:gd name="connsiteX4" fmla="*/ 255 w 435488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880" h="990600">
                <a:moveTo>
                  <a:pt x="255" y="0"/>
                </a:moveTo>
                <a:lnTo>
                  <a:pt x="4354880" y="0"/>
                </a:lnTo>
                <a:lnTo>
                  <a:pt x="4354880" y="990600"/>
                </a:lnTo>
                <a:lnTo>
                  <a:pt x="273" y="990600"/>
                </a:lnTo>
                <a:cubicBezTo>
                  <a:pt x="1165" y="660400"/>
                  <a:pt x="-637" y="330200"/>
                  <a:pt x="255" y="0"/>
                </a:cubicBez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2"/>
          <p:cNvSpPr>
            <a:spLocks noGrp="1" noChangeArrowheads="1"/>
          </p:cNvSpPr>
          <p:nvPr>
            <p:ph type="title"/>
          </p:nvPr>
        </p:nvSpPr>
        <p:spPr>
          <a:xfrm>
            <a:off x="4445923" y="2321185"/>
            <a:ext cx="6661628" cy="843706"/>
          </a:xfrm>
        </p:spPr>
        <p:txBody>
          <a:bodyPr>
            <a:noAutofit/>
          </a:bodyPr>
          <a:lstStyle/>
          <a:p>
            <a:r>
              <a:rPr lang="en-US" altLang="en-US" sz="2000" b="1" dirty="0"/>
              <a:t>Detection Of </a:t>
            </a:r>
            <a:r>
              <a:rPr lang="en-US" altLang="en-US" sz="2000" b="1" dirty="0" err="1"/>
              <a:t>Laylat</a:t>
            </a:r>
            <a:r>
              <a:rPr lang="en-US" altLang="en-US" sz="2000" b="1" dirty="0"/>
              <a:t> Al-</a:t>
            </a:r>
            <a:r>
              <a:rPr lang="en-US" altLang="en-US" sz="2000" b="1" dirty="0" err="1"/>
              <a:t>Qadr</a:t>
            </a:r>
            <a:r>
              <a:rPr lang="en-US" altLang="en-US" sz="2000" b="1" dirty="0"/>
              <a:t> In Ramadan Using </a:t>
            </a:r>
            <a:r>
              <a:rPr lang="en-US" altLang="en-US" sz="2000" b="1" dirty="0" err="1"/>
              <a:t>Iqra</a:t>
            </a:r>
            <a:r>
              <a:rPr lang="en-US" altLang="en-US" sz="2000" b="1" dirty="0"/>
              <a:t>' Algorithm Based On Unique Anomaly As </a:t>
            </a:r>
            <a:r>
              <a:rPr lang="en-US" altLang="en-US" sz="2000" b="1" dirty="0" err="1"/>
              <a:t>Luxlier</a:t>
            </a:r>
            <a:r>
              <a:rPr lang="en-US" altLang="en-US" sz="2000" b="1" dirty="0"/>
              <a:t> Data Detection To Proving The Truth Signs Of Islam</a:t>
            </a:r>
          </a:p>
        </p:txBody>
      </p:sp>
      <p:sp>
        <p:nvSpPr>
          <p:cNvPr id="17" name="Rectangle 2"/>
          <p:cNvSpPr txBox="1">
            <a:spLocks noChangeArrowheads="1"/>
          </p:cNvSpPr>
          <p:nvPr/>
        </p:nvSpPr>
        <p:spPr>
          <a:xfrm>
            <a:off x="4420522" y="3295766"/>
            <a:ext cx="7331377" cy="1077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Our Teams: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Imam </a:t>
            </a:r>
            <a:r>
              <a:rPr kumimoji="0" lang="id-ID" altLang="en-US" sz="1600" b="1" i="0" u="none" strike="noStrike" kern="1200" cap="none" spc="0" normalizeH="0" baseline="0" noProof="0" dirty="0" err="1">
                <a:ln>
                  <a:noFill/>
                </a:ln>
                <a:solidFill>
                  <a:srgbClr val="1B9042"/>
                </a:solidFill>
                <a:effectLst/>
                <a:uLnTx/>
                <a:uFillTx/>
                <a:latin typeface="Calibri Light" panose="020F0302020204030204"/>
                <a:ea typeface="+mj-ea"/>
                <a:cs typeface="+mj-cs"/>
              </a:rPr>
              <a:t>Cholissodin</a:t>
            </a: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 S.Si., </a:t>
            </a:r>
            <a:r>
              <a:rPr kumimoji="0" lang="id-ID" altLang="en-US" sz="1600" b="1" i="0" u="none" strike="noStrike" kern="1200" cap="none" spc="0" normalizeH="0" baseline="0" noProof="0" dirty="0" err="1">
                <a:ln>
                  <a:noFill/>
                </a:ln>
                <a:solidFill>
                  <a:srgbClr val="1B9042"/>
                </a:solidFill>
                <a:effectLst/>
                <a:uLnTx/>
                <a:uFillTx/>
                <a:latin typeface="Calibri Light" panose="020F0302020204030204"/>
                <a:ea typeface="+mj-ea"/>
                <a:cs typeface="+mj-cs"/>
              </a:rPr>
              <a:t>M.Kom</a:t>
            </a:r>
            <a:b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b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KH. Achmad </a:t>
            </a:r>
            <a:r>
              <a:rPr kumimoji="0" lang="id-ID" altLang="en-US" sz="1600" b="1" i="0" u="none" strike="noStrike" kern="1200" cap="none" spc="0" normalizeH="0" baseline="0" noProof="0" dirty="0" err="1">
                <a:ln>
                  <a:noFill/>
                </a:ln>
                <a:solidFill>
                  <a:srgbClr val="1B9042"/>
                </a:solidFill>
                <a:effectLst/>
                <a:uLnTx/>
                <a:uFillTx/>
                <a:latin typeface="Calibri Light" panose="020F0302020204030204"/>
                <a:ea typeface="+mj-ea"/>
                <a:cs typeface="+mj-cs"/>
              </a:rPr>
              <a:t>Shampton</a:t>
            </a: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 S.HI, </a:t>
            </a:r>
            <a:r>
              <a:rPr kumimoji="0" lang="id-ID" altLang="en-US" sz="1600" b="1" i="0" u="none" strike="noStrike" kern="1200" cap="none" spc="0" normalizeH="0" baseline="0" noProof="0" dirty="0" err="1">
                <a:ln>
                  <a:noFill/>
                </a:ln>
                <a:solidFill>
                  <a:srgbClr val="1B9042"/>
                </a:solidFill>
                <a:effectLst/>
                <a:uLnTx/>
                <a:uFillTx/>
                <a:latin typeface="Calibri Light" panose="020F0302020204030204"/>
                <a:ea typeface="+mj-ea"/>
                <a:cs typeface="+mj-cs"/>
              </a:rPr>
              <a:t>M.Ag</a:t>
            </a:r>
            <a:b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b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Arief Andy Soebroto, S.T., M.Kom.</a:t>
            </a:r>
          </a:p>
        </p:txBody>
      </p:sp>
      <p:pic>
        <p:nvPicPr>
          <p:cNvPr id="34" name="Picture 33">
            <a:extLst>
              <a:ext uri="{FF2B5EF4-FFF2-40B4-BE49-F238E27FC236}">
                <a16:creationId xmlns:a16="http://schemas.microsoft.com/office/drawing/2014/main" id="{BC10415D-3BF3-4112-BAC1-704E62E8ABA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5000" b="74462" l="7462" r="74538"/>
                    </a14:imgEffect>
                  </a14:imgLayer>
                </a14:imgProps>
              </a:ext>
              <a:ext uri="{28A0092B-C50C-407E-A947-70E740481C1C}">
                <a14:useLocalDpi xmlns:a14="http://schemas.microsoft.com/office/drawing/2010/main" val="0"/>
              </a:ext>
            </a:extLst>
          </a:blip>
          <a:srcRect l="13174" t="14393" r="24391" b="24443"/>
          <a:stretch/>
        </p:blipFill>
        <p:spPr>
          <a:xfrm>
            <a:off x="3685933" y="3121061"/>
            <a:ext cx="486395" cy="476502"/>
          </a:xfrm>
          <a:prstGeom prst="rect">
            <a:avLst/>
          </a:prstGeom>
        </p:spPr>
      </p:pic>
      <p:pic>
        <p:nvPicPr>
          <p:cNvPr id="40" name="Picture 39">
            <a:extLst>
              <a:ext uri="{FF2B5EF4-FFF2-40B4-BE49-F238E27FC236}">
                <a16:creationId xmlns:a16="http://schemas.microsoft.com/office/drawing/2014/main" id="{CBCC4CAB-C6CD-461C-8A5A-383BF9151C2C}"/>
              </a:ext>
            </a:extLst>
          </p:cNvPr>
          <p:cNvPicPr>
            <a:picLocks noChangeAspect="1"/>
          </p:cNvPicPr>
          <p:nvPr/>
        </p:nvPicPr>
        <p:blipFill rotWithShape="1">
          <a:blip r:embed="rId2">
            <a:extLst>
              <a:ext uri="{28A0092B-C50C-407E-A947-70E740481C1C}">
                <a14:useLocalDpi xmlns:a14="http://schemas.microsoft.com/office/drawing/2010/main" val="0"/>
              </a:ext>
            </a:extLst>
          </a:blip>
          <a:srcRect l="45292" t="33255" r="28483"/>
          <a:stretch/>
        </p:blipFill>
        <p:spPr>
          <a:xfrm>
            <a:off x="176375" y="-3140"/>
            <a:ext cx="3128217" cy="3593703"/>
          </a:xfrm>
          <a:prstGeom prst="rect">
            <a:avLst/>
          </a:prstGeom>
        </p:spPr>
      </p:pic>
      <p:pic>
        <p:nvPicPr>
          <p:cNvPr id="37" name="Picture 36">
            <a:extLst>
              <a:ext uri="{FF2B5EF4-FFF2-40B4-BE49-F238E27FC236}">
                <a16:creationId xmlns:a16="http://schemas.microsoft.com/office/drawing/2014/main" id="{BB6C159A-DCB0-4D7F-94A9-74E734947DA1}"/>
              </a:ext>
            </a:extLst>
          </p:cNvPr>
          <p:cNvPicPr>
            <a:picLocks noChangeAspect="1"/>
          </p:cNvPicPr>
          <p:nvPr/>
        </p:nvPicPr>
        <p:blipFill rotWithShape="1">
          <a:blip r:embed="rId5"/>
          <a:srcRect l="32964" t="10831" r="6135" b="16099"/>
          <a:stretch/>
        </p:blipFill>
        <p:spPr>
          <a:xfrm>
            <a:off x="1216931" y="130035"/>
            <a:ext cx="1852710" cy="699379"/>
          </a:xfrm>
          <a:prstGeom prst="rect">
            <a:avLst/>
          </a:prstGeom>
        </p:spPr>
      </p:pic>
      <p:pic>
        <p:nvPicPr>
          <p:cNvPr id="38" name="Picture 37">
            <a:extLst>
              <a:ext uri="{FF2B5EF4-FFF2-40B4-BE49-F238E27FC236}">
                <a16:creationId xmlns:a16="http://schemas.microsoft.com/office/drawing/2014/main" id="{AEB75E17-0C89-4A37-AAB0-EEA660B7B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32" y="27535"/>
            <a:ext cx="1249369" cy="937027"/>
          </a:xfrm>
          <a:prstGeom prst="rect">
            <a:avLst/>
          </a:prstGeom>
        </p:spPr>
      </p:pic>
      <p:sp>
        <p:nvSpPr>
          <p:cNvPr id="18" name="Rectangle 17"/>
          <p:cNvSpPr/>
          <p:nvPr/>
        </p:nvSpPr>
        <p:spPr>
          <a:xfrm>
            <a:off x="855924" y="3836957"/>
            <a:ext cx="3471313"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Light" panose="020F0302020204030204"/>
                <a:ea typeface="+mn-ea"/>
                <a:cs typeface="+mn-cs"/>
              </a:rPr>
              <a:t>Email</a:t>
            </a:r>
            <a:r>
              <a:rPr kumimoji="0" lang="id-ID" sz="1600" b="1" i="0" u="none" strike="noStrike" kern="1200" cap="none" spc="0" normalizeH="0" baseline="0" noProof="0" dirty="0">
                <a:ln>
                  <a:noFill/>
                </a:ln>
                <a:effectLst/>
                <a:uLnTx/>
                <a:uFillTx/>
                <a:latin typeface="Calibri Light" panose="020F0302020204030204"/>
                <a:ea typeface="+mn-ea"/>
                <a:cs typeface="+mn-cs"/>
              </a:rPr>
              <a:t>:</a:t>
            </a:r>
            <a:r>
              <a:rPr kumimoji="0" lang="en-US" sz="1600" b="1" i="0" u="none" strike="noStrike" kern="1200" cap="none" spc="0" normalizeH="0" baseline="0" noProof="0" dirty="0">
                <a:ln>
                  <a:noFill/>
                </a:ln>
                <a:effectLst/>
                <a:uLnTx/>
                <a:uFillTx/>
                <a:latin typeface="Calibri Light" panose="020F0302020204030204"/>
                <a:ea typeface="+mn-ea"/>
                <a:cs typeface="+mn-cs"/>
              </a:rPr>
              <a:t> </a:t>
            </a:r>
            <a:r>
              <a:rPr kumimoji="0" lang="id-ID" sz="1600" b="1" i="0" u="none" strike="noStrike" kern="1200" cap="none" spc="0" normalizeH="0" baseline="0" noProof="0" dirty="0">
                <a:ln>
                  <a:noFill/>
                </a:ln>
                <a:effectLst/>
                <a:uLnTx/>
                <a:uFillTx/>
                <a:latin typeface="Calibri Light" panose="020F0302020204030204"/>
                <a:ea typeface="+mn-ea"/>
                <a:cs typeface="+mn-cs"/>
              </a:rPr>
              <a:t>imamcs@ub.ac.id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1" i="0" u="none" strike="noStrike" kern="1200" cap="none" spc="0" normalizeH="0" baseline="0" noProof="0" dirty="0">
                <a:ln>
                  <a:noFill/>
                </a:ln>
                <a:effectLst/>
                <a:uLnTx/>
                <a:uFillTx/>
                <a:latin typeface="Calibri Light" panose="020F0302020204030204"/>
                <a:ea typeface="+mn-ea"/>
                <a:cs typeface="+mn-cs"/>
              </a:rPr>
              <a:t>Lecturer of </a:t>
            </a:r>
            <a:r>
              <a:rPr kumimoji="0" lang="en-US" sz="1600" b="1" i="0" u="none" strike="noStrike" kern="1200" cap="none" spc="0" normalizeH="0" baseline="0" noProof="0" dirty="0">
                <a:ln>
                  <a:noFill/>
                </a:ln>
                <a:effectLst/>
                <a:uLnTx/>
                <a:uFillTx/>
                <a:latin typeface="Calibri Light" panose="020F0302020204030204"/>
                <a:ea typeface="+mn-ea"/>
                <a:cs typeface="+mn-cs"/>
              </a:rPr>
              <a:t>Faculty Of Computer Science </a:t>
            </a:r>
            <a:br>
              <a:rPr kumimoji="0" lang="en-US" sz="1600" b="1" i="0" u="none" strike="noStrike" kern="1200" cap="none" spc="0" normalizeH="0" baseline="0" noProof="0" dirty="0">
                <a:ln>
                  <a:noFill/>
                </a:ln>
                <a:effectLst/>
                <a:uLnTx/>
                <a:uFillTx/>
                <a:latin typeface="Calibri Light" panose="020F0302020204030204"/>
                <a:ea typeface="+mn-ea"/>
                <a:cs typeface="+mn-cs"/>
              </a:rPr>
            </a:br>
            <a:r>
              <a:rPr kumimoji="0" lang="en-US" sz="1600" b="1" i="0" u="none" strike="noStrike" kern="1200" cap="none" spc="0" normalizeH="0" baseline="0" noProof="0" dirty="0">
                <a:ln>
                  <a:noFill/>
                </a:ln>
                <a:effectLst/>
                <a:uLnTx/>
                <a:uFillTx/>
                <a:latin typeface="Calibri Light" panose="020F0302020204030204"/>
                <a:ea typeface="+mn-ea"/>
                <a:cs typeface="+mn-cs"/>
              </a:rPr>
              <a:t>(</a:t>
            </a:r>
            <a:r>
              <a:rPr kumimoji="0" lang="en-US" sz="1600" b="1" i="0" u="none" strike="noStrike" kern="1200" cap="none" spc="0" normalizeH="0" baseline="0" noProof="0" dirty="0" err="1">
                <a:ln>
                  <a:noFill/>
                </a:ln>
                <a:effectLst/>
                <a:uLnTx/>
                <a:uFillTx/>
                <a:latin typeface="Calibri Light" panose="020F0302020204030204"/>
                <a:ea typeface="+mn-ea"/>
                <a:cs typeface="+mn-cs"/>
              </a:rPr>
              <a:t>a.k.a</a:t>
            </a:r>
            <a:r>
              <a:rPr kumimoji="0" lang="en-US" sz="1600" b="1" i="0" u="none" strike="noStrike" kern="1200" cap="none" spc="0" normalizeH="0" baseline="0" noProof="0" dirty="0">
                <a:ln>
                  <a:noFill/>
                </a:ln>
                <a:effectLst/>
                <a:uLnTx/>
                <a:uFillTx/>
                <a:latin typeface="Calibri Light" panose="020F0302020204030204"/>
                <a:ea typeface="+mn-ea"/>
                <a:cs typeface="+mn-cs"/>
              </a:rPr>
              <a:t> FILKOM)</a:t>
            </a:r>
            <a:r>
              <a:rPr kumimoji="0" lang="id-ID" sz="1600" b="1" i="0" u="none" strike="noStrike" kern="1200" cap="none" spc="0" normalizeH="0" baseline="0" noProof="0" dirty="0">
                <a:ln>
                  <a:noFill/>
                </a:ln>
                <a:effectLst/>
                <a:uLnTx/>
                <a:uFillTx/>
                <a:latin typeface="Calibri Light" panose="020F0302020204030204"/>
                <a:ea typeface="+mn-ea"/>
                <a:cs typeface="+mn-cs"/>
              </a:rPr>
              <a:t> </a:t>
            </a:r>
            <a:r>
              <a:rPr kumimoji="0" lang="en-US" sz="1600" b="1" i="0" u="none" strike="noStrike" kern="1200" cap="none" spc="0" normalizeH="0" baseline="0" noProof="0" dirty="0">
                <a:ln>
                  <a:noFill/>
                </a:ln>
                <a:effectLst/>
                <a:uLnTx/>
                <a:uFillTx/>
                <a:latin typeface="Calibri Light" panose="020F0302020204030204"/>
                <a:ea typeface="+mn-ea"/>
                <a:cs typeface="+mn-cs"/>
              </a:rPr>
              <a:t>UB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600" b="1" i="0" u="none" strike="noStrike" kern="1200" cap="none" spc="0" normalizeH="0" baseline="0" noProof="0" dirty="0">
              <a:ln>
                <a:noFill/>
              </a:ln>
              <a:effectLst/>
              <a:uLnTx/>
              <a:uFillTx/>
              <a:latin typeface="Calibri Light" panose="020F0302020204030204"/>
              <a:ea typeface="+mn-ea"/>
              <a:cs typeface="+mn-cs"/>
            </a:endParaRPr>
          </a:p>
        </p:txBody>
      </p:sp>
      <p:sp>
        <p:nvSpPr>
          <p:cNvPr id="15" name="Rectangle 5"/>
          <p:cNvSpPr/>
          <p:nvPr/>
        </p:nvSpPr>
        <p:spPr>
          <a:xfrm>
            <a:off x="2847867" y="0"/>
            <a:ext cx="9358647" cy="829414"/>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1071093 w 5090643"/>
              <a:gd name="connsiteY3" fmla="*/ 990600 h 990600"/>
              <a:gd name="connsiteX4" fmla="*/ 0 w 5090643"/>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736036 w 5090643"/>
              <a:gd name="connsiteY3" fmla="*/ 990600 h 990600"/>
              <a:gd name="connsiteX4" fmla="*/ 0 w 5090643"/>
              <a:gd name="connsiteY4" fmla="*/ 0 h 990600"/>
              <a:gd name="connsiteX0" fmla="*/ 0 w 4869505"/>
              <a:gd name="connsiteY0" fmla="*/ 0 h 990600"/>
              <a:gd name="connsiteX1" fmla="*/ 4869505 w 4869505"/>
              <a:gd name="connsiteY1" fmla="*/ 0 h 990600"/>
              <a:gd name="connsiteX2" fmla="*/ 4869505 w 4869505"/>
              <a:gd name="connsiteY2" fmla="*/ 990600 h 990600"/>
              <a:gd name="connsiteX3" fmla="*/ 514898 w 4869505"/>
              <a:gd name="connsiteY3" fmla="*/ 990600 h 990600"/>
              <a:gd name="connsiteX4" fmla="*/ 0 w 4869505"/>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505" h="990600">
                <a:moveTo>
                  <a:pt x="0" y="0"/>
                </a:moveTo>
                <a:lnTo>
                  <a:pt x="4869505" y="0"/>
                </a:lnTo>
                <a:lnTo>
                  <a:pt x="4869505" y="990600"/>
                </a:lnTo>
                <a:lnTo>
                  <a:pt x="514898" y="990600"/>
                </a:lnTo>
                <a:lnTo>
                  <a:pt x="0" y="0"/>
                </a:lnTo>
                <a:close/>
              </a:path>
            </a:pathLst>
          </a:custGeom>
          <a:solidFill>
            <a:srgbClr val="1B9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517900" y="22534"/>
            <a:ext cx="861963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The 13th International Conference on Green Technology (ICGT-XIII 2023)</a:t>
            </a:r>
            <a:endPar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28" name="Rectangle 27"/>
          <p:cNvSpPr/>
          <p:nvPr/>
        </p:nvSpPr>
        <p:spPr>
          <a:xfrm>
            <a:off x="3933172" y="399630"/>
            <a:ext cx="7928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“Strengthening the Impact of STEM world (Science, Technology, Engineering, and Mathematics) for a Sustainable Future”</a:t>
            </a:r>
            <a:endParaRPr kumimoji="0" lang="id-ID"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p:cNvSpPr/>
          <p:nvPr/>
        </p:nvSpPr>
        <p:spPr>
          <a:xfrm>
            <a:off x="9101103" y="6558467"/>
            <a:ext cx="2006448" cy="276999"/>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Malang, October </a:t>
            </a:r>
            <a:r>
              <a:rPr lang="en-US" sz="1200" b="1" dirty="0">
                <a:solidFill>
                  <a:prstClr val="black"/>
                </a:solidFill>
                <a:latin typeface="Calibri" panose="020F0502020204030204"/>
              </a:rPr>
              <a:t>17-18</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2023</a:t>
            </a:r>
            <a:endParaRPr kumimoji="0" lang="id-ID"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ABFDE82-8126-474B-A6E6-3FA78E9AE2E1}"/>
              </a:ext>
            </a:extLst>
          </p:cNvPr>
          <p:cNvPicPr>
            <a:picLocks noChangeAspect="1"/>
          </p:cNvPicPr>
          <p:nvPr/>
        </p:nvPicPr>
        <p:blipFill rotWithShape="1">
          <a:blip r:embed="rId7"/>
          <a:srcRect b="38117"/>
          <a:stretch/>
        </p:blipFill>
        <p:spPr>
          <a:xfrm>
            <a:off x="950302" y="1622848"/>
            <a:ext cx="3048682" cy="2240380"/>
          </a:xfrm>
          <a:prstGeom prst="rect">
            <a:avLst/>
          </a:prstGeom>
        </p:spPr>
      </p:pic>
    </p:spTree>
    <p:extLst>
      <p:ext uri="{BB962C8B-B14F-4D97-AF65-F5344CB8AC3E}">
        <p14:creationId xmlns:p14="http://schemas.microsoft.com/office/powerpoint/2010/main" val="1001509535"/>
      </p:ext>
    </p:extLst>
  </p:cSld>
  <p:clrMapOvr>
    <a:masterClrMapping/>
  </p:clrMapOvr>
  <mc:AlternateContent xmlns:mc="http://schemas.openxmlformats.org/markup-compatibility/2006" xmlns:p14="http://schemas.microsoft.com/office/powerpoint/2010/main">
    <mc:Choice Requires="p14">
      <p:transition spd="slow" p14:dur="2000" advTm="23770"/>
    </mc:Choice>
    <mc:Fallback xmlns="">
      <p:transition spd="slow" advTm="237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281862" cy="981075"/>
          </a:xfrm>
        </p:spPr>
        <p:txBody>
          <a:bodyPr>
            <a:noAutofit/>
          </a:bodyPr>
          <a:lstStyle/>
          <a:p>
            <a:r>
              <a:rPr lang="en-US" altLang="en-US" sz="4000" b="1" dirty="0">
                <a:solidFill>
                  <a:schemeClr val="bg1"/>
                </a:solidFill>
              </a:rPr>
              <a:t>Result &amp; Discussion (1 of 2)</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099" y="1497895"/>
            <a:ext cx="6547077" cy="428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Results: </a:t>
            </a:r>
            <a:r>
              <a:rPr kumimoji="0" lang="en-US" sz="1800" b="1" i="0" u="none" strike="noStrike" kern="1200" cap="none" spc="0" normalizeH="0" baseline="0" noProof="0" dirty="0">
                <a:ln>
                  <a:noFill/>
                </a:ln>
                <a:solidFill>
                  <a:srgbClr val="0285C2"/>
                </a:solidFill>
                <a:effectLst/>
                <a:uLnTx/>
                <a:uFillTx/>
                <a:latin typeface="Calibri" panose="020F0502020204030204"/>
                <a:ea typeface="+mn-ea"/>
                <a:cs typeface="+mn-cs"/>
              </a:rPr>
              <a:t>2D Sequence Plot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of All Mean and Variance value of Ramadan 2022, and the Minimum Variance in 24 April 2022 is equal 23 Ramadan 1443 H</a:t>
            </a: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8" name="Table 9">
            <a:extLst>
              <a:ext uri="{FF2B5EF4-FFF2-40B4-BE49-F238E27FC236}">
                <a16:creationId xmlns:a16="http://schemas.microsoft.com/office/drawing/2014/main" id="{B971F851-DC4E-4B8E-9E8D-91259744853C}"/>
              </a:ext>
            </a:extLst>
          </p:cNvPr>
          <p:cNvGraphicFramePr>
            <a:graphicFrameLocks noGrp="1"/>
          </p:cNvGraphicFramePr>
          <p:nvPr>
            <p:extLst>
              <p:ext uri="{D42A27DB-BD31-4B8C-83A1-F6EECF244321}">
                <p14:modId xmlns:p14="http://schemas.microsoft.com/office/powerpoint/2010/main" val="417907472"/>
              </p:ext>
            </p:extLst>
          </p:nvPr>
        </p:nvGraphicFramePr>
        <p:xfrm>
          <a:off x="5429341" y="2317816"/>
          <a:ext cx="6235836" cy="3108960"/>
        </p:xfrm>
        <a:graphic>
          <a:graphicData uri="http://schemas.openxmlformats.org/drawingml/2006/table">
            <a:tbl>
              <a:tblPr firstRow="1" bandRow="1">
                <a:tableStyleId>{5C22544A-7EE6-4342-B048-85BDC9FD1C3A}</a:tableStyleId>
              </a:tblPr>
              <a:tblGrid>
                <a:gridCol w="6235836">
                  <a:extLst>
                    <a:ext uri="{9D8B030D-6E8A-4147-A177-3AD203B41FA5}">
                      <a16:colId xmlns:a16="http://schemas.microsoft.com/office/drawing/2014/main" val="4287414983"/>
                    </a:ext>
                  </a:extLst>
                </a:gridCol>
              </a:tblGrid>
              <a:tr h="1455471">
                <a:tc>
                  <a:txBody>
                    <a:bodyPr/>
                    <a:lstStyle/>
                    <a:p>
                      <a:endParaRPr lang="en-US" dirty="0"/>
                    </a:p>
                    <a:p>
                      <a:endParaRPr lang="en-ID" dirty="0"/>
                    </a:p>
                    <a:p>
                      <a:endParaRPr lang="en-ID" dirty="0"/>
                    </a:p>
                    <a:p>
                      <a:endParaRPr lang="en-ID" dirty="0"/>
                    </a:p>
                    <a:p>
                      <a:endParaRPr lang="en-ID" dirty="0"/>
                    </a:p>
                    <a:p>
                      <a:endParaRPr lang="en-ID" dirty="0"/>
                    </a:p>
                    <a:p>
                      <a:endParaRPr lang="en-ID" dirty="0"/>
                    </a:p>
                    <a:p>
                      <a:endParaRPr lang="en-ID" dirty="0"/>
                    </a:p>
                    <a:p>
                      <a:endParaRPr lang="en-ID" dirty="0"/>
                    </a:p>
                    <a:p>
                      <a:endParaRPr lang="en-ID" dirty="0"/>
                    </a:p>
                    <a:p>
                      <a:endParaRPr lang="en-ID" dirty="0"/>
                    </a:p>
                  </a:txBody>
                  <a:tcPr/>
                </a:tc>
                <a:extLst>
                  <a:ext uri="{0D108BD9-81ED-4DB2-BD59-A6C34878D82A}">
                    <a16:rowId xmlns:a16="http://schemas.microsoft.com/office/drawing/2014/main" val="4223278685"/>
                  </a:ext>
                </a:extLst>
              </a:tr>
            </a:tbl>
          </a:graphicData>
        </a:graphic>
      </p:graphicFrame>
      <p:pic>
        <p:nvPicPr>
          <p:cNvPr id="34" name="Picture 33">
            <a:extLst>
              <a:ext uri="{FF2B5EF4-FFF2-40B4-BE49-F238E27FC236}">
                <a16:creationId xmlns:a16="http://schemas.microsoft.com/office/drawing/2014/main" id="{90A112CD-EE3D-49F4-8C5E-EF5F1D41EFA9}"/>
              </a:ext>
            </a:extLst>
          </p:cNvPr>
          <p:cNvPicPr>
            <a:picLocks noChangeAspect="1"/>
          </p:cNvPicPr>
          <p:nvPr/>
        </p:nvPicPr>
        <p:blipFill>
          <a:blip r:embed="rId5"/>
          <a:stretch>
            <a:fillRect/>
          </a:stretch>
        </p:blipFill>
        <p:spPr>
          <a:xfrm>
            <a:off x="7082970" y="22124"/>
            <a:ext cx="1273879" cy="1106738"/>
          </a:xfrm>
          <a:prstGeom prst="rect">
            <a:avLst/>
          </a:prstGeom>
        </p:spPr>
      </p:pic>
      <p:sp>
        <p:nvSpPr>
          <p:cNvPr id="26" name="TextBox 25">
            <a:extLst>
              <a:ext uri="{FF2B5EF4-FFF2-40B4-BE49-F238E27FC236}">
                <a16:creationId xmlns:a16="http://schemas.microsoft.com/office/drawing/2014/main" id="{FB907A0B-9176-A84B-88B9-250795A0DD95}"/>
              </a:ext>
            </a:extLst>
          </p:cNvPr>
          <p:cNvSpPr txBox="1"/>
          <p:nvPr/>
        </p:nvSpPr>
        <p:spPr>
          <a:xfrm>
            <a:off x="551576" y="1845139"/>
            <a:ext cx="3870025" cy="3293209"/>
          </a:xfrm>
          <a:prstGeom prst="rect">
            <a:avLst/>
          </a:prstGeom>
          <a:noFill/>
        </p:spPr>
        <p:txBody>
          <a:bodyPr wrap="square" lIns="91440" tIns="45720" rIns="91440" bIns="45720" anchor="t">
            <a:spAutoFit/>
          </a:bodyPr>
          <a:lstStyle/>
          <a:p>
            <a:pPr algn="just"/>
            <a:r>
              <a:rPr lang="en-US" sz="1600" dirty="0">
                <a:solidFill>
                  <a:schemeClr val="bg1"/>
                </a:solidFill>
              </a:rPr>
              <a:t>The complete code of this research, please visit our </a:t>
            </a:r>
            <a:r>
              <a:rPr lang="en-US" sz="1600" dirty="0" err="1">
                <a:solidFill>
                  <a:schemeClr val="bg1"/>
                </a:solidFill>
              </a:rPr>
              <a:t>github</a:t>
            </a:r>
            <a:r>
              <a:rPr lang="en-US" sz="1600" dirty="0">
                <a:solidFill>
                  <a:schemeClr val="bg1"/>
                </a:solidFill>
              </a:rPr>
              <a:t> webpage at </a:t>
            </a:r>
            <a:r>
              <a:rPr lang="en-US" sz="1600" u="sng" dirty="0">
                <a:solidFill>
                  <a:schemeClr val="bg1"/>
                </a:solidFill>
                <a:hlinkClick r:id="rId6"/>
              </a:rPr>
              <a:t>https://github.com/imamcs19/Data-Science-of-Ramadan---Deep-Mining-of-Lailatul-Qadr</a:t>
            </a:r>
            <a:r>
              <a:rPr lang="en-US" sz="1600" u="sng" dirty="0">
                <a:solidFill>
                  <a:schemeClr val="bg1"/>
                </a:solidFill>
              </a:rPr>
              <a:t> </a:t>
            </a:r>
            <a:r>
              <a:rPr lang="en-US" sz="1600" dirty="0">
                <a:solidFill>
                  <a:schemeClr val="bg1"/>
                </a:solidFill>
              </a:rPr>
              <a:t> the open project.</a:t>
            </a:r>
          </a:p>
          <a:p>
            <a:pPr algn="just"/>
            <a:endParaRPr lang="en-US" sz="1600" dirty="0">
              <a:solidFill>
                <a:schemeClr val="bg1"/>
              </a:solidFill>
            </a:endParaRPr>
          </a:p>
          <a:p>
            <a:pPr algn="just"/>
            <a:r>
              <a:rPr lang="en-US" sz="1600" dirty="0">
                <a:solidFill>
                  <a:schemeClr val="bg1"/>
                </a:solidFill>
                <a:cs typeface="Calibri"/>
              </a:rPr>
              <a:t>This is based on a hadith narration by Imam Ahmad, the key features, i.e., the word "not cold and not hot", which implies that, in relation to this, an experiment was carried out to obtain the most minimum Diff[</a:t>
            </a:r>
            <a:r>
              <a:rPr lang="en-US" sz="1600" dirty="0" err="1">
                <a:solidFill>
                  <a:schemeClr val="bg1"/>
                </a:solidFill>
                <a:cs typeface="Calibri"/>
              </a:rPr>
              <a:t>i</a:t>
            </a:r>
            <a:r>
              <a:rPr lang="en-US" sz="1600" dirty="0">
                <a:solidFill>
                  <a:schemeClr val="bg1"/>
                </a:solidFill>
                <a:cs typeface="Calibri"/>
              </a:rPr>
              <a:t>] = abs(Avg[</a:t>
            </a:r>
            <a:r>
              <a:rPr lang="en-US" sz="1600" dirty="0" err="1">
                <a:solidFill>
                  <a:schemeClr val="bg1"/>
                </a:solidFill>
                <a:cs typeface="Calibri"/>
              </a:rPr>
              <a:t>i</a:t>
            </a:r>
            <a:r>
              <a:rPr lang="en-US" sz="1600" dirty="0">
                <a:solidFill>
                  <a:schemeClr val="bg1"/>
                </a:solidFill>
                <a:cs typeface="Calibri"/>
              </a:rPr>
              <a:t>] – t) and Var[</a:t>
            </a:r>
            <a:r>
              <a:rPr lang="en-US" sz="1600" dirty="0" err="1">
                <a:solidFill>
                  <a:schemeClr val="bg1"/>
                </a:solidFill>
                <a:cs typeface="Calibri"/>
              </a:rPr>
              <a:t>i</a:t>
            </a:r>
            <a:r>
              <a:rPr lang="en-US" sz="1600" dirty="0">
                <a:solidFill>
                  <a:schemeClr val="bg1"/>
                </a:solidFill>
                <a:cs typeface="Calibri"/>
              </a:rPr>
              <a:t>]value with highlight </a:t>
            </a:r>
            <a:r>
              <a:rPr lang="en-US" sz="1600" b="1" dirty="0">
                <a:solidFill>
                  <a:srgbClr val="00B050"/>
                </a:solidFill>
                <a:cs typeface="Calibri"/>
              </a:rPr>
              <a:t>green color </a:t>
            </a:r>
            <a:r>
              <a:rPr lang="en-US" sz="1600" dirty="0">
                <a:solidFill>
                  <a:schemeClr val="bg1"/>
                </a:solidFill>
                <a:cs typeface="Calibri"/>
              </a:rPr>
              <a:t>that is presented in Fig. besides.</a:t>
            </a:r>
          </a:p>
        </p:txBody>
      </p:sp>
      <p:sp>
        <p:nvSpPr>
          <p:cNvPr id="27" name="Rectangle: Rounded Corners 14">
            <a:extLst>
              <a:ext uri="{FF2B5EF4-FFF2-40B4-BE49-F238E27FC236}">
                <a16:creationId xmlns:a16="http://schemas.microsoft.com/office/drawing/2014/main" id="{7C0F2D77-EB0C-4546-AF41-F4018C68C73D}"/>
              </a:ext>
            </a:extLst>
          </p:cNvPr>
          <p:cNvSpPr/>
          <p:nvPr/>
        </p:nvSpPr>
        <p:spPr>
          <a:xfrm>
            <a:off x="400050" y="1492862"/>
            <a:ext cx="4174906" cy="387227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ight Arrow 27">
            <a:extLst>
              <a:ext uri="{FF2B5EF4-FFF2-40B4-BE49-F238E27FC236}">
                <a16:creationId xmlns:a16="http://schemas.microsoft.com/office/drawing/2014/main" id="{B33DB5D2-D873-524D-B3EE-797C3A4DC6B3}"/>
              </a:ext>
            </a:extLst>
          </p:cNvPr>
          <p:cNvSpPr/>
          <p:nvPr/>
        </p:nvSpPr>
        <p:spPr>
          <a:xfrm>
            <a:off x="4686301" y="3006661"/>
            <a:ext cx="438150" cy="635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B971768-3B52-794B-8C22-8CCFF5D13CF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515536" y="2400231"/>
            <a:ext cx="6064928" cy="2944883"/>
          </a:xfrm>
          <a:prstGeom prst="rect">
            <a:avLst/>
          </a:prstGeom>
          <a:noFill/>
          <a:ln>
            <a:noFill/>
          </a:ln>
        </p:spPr>
      </p:pic>
      <p:sp>
        <p:nvSpPr>
          <p:cNvPr id="30" name="Oval 29">
            <a:extLst>
              <a:ext uri="{FF2B5EF4-FFF2-40B4-BE49-F238E27FC236}">
                <a16:creationId xmlns:a16="http://schemas.microsoft.com/office/drawing/2014/main" id="{9253B634-160F-744F-AF85-DAE47AA254EF}"/>
              </a:ext>
            </a:extLst>
          </p:cNvPr>
          <p:cNvSpPr/>
          <p:nvPr/>
        </p:nvSpPr>
        <p:spPr>
          <a:xfrm>
            <a:off x="10013648" y="3920005"/>
            <a:ext cx="148590" cy="66929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4360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281862" cy="981075"/>
          </a:xfrm>
        </p:spPr>
        <p:txBody>
          <a:bodyPr>
            <a:noAutofit/>
          </a:bodyPr>
          <a:lstStyle/>
          <a:p>
            <a:r>
              <a:rPr lang="en-US" altLang="en-US" sz="4000" b="1" dirty="0">
                <a:solidFill>
                  <a:schemeClr val="bg1"/>
                </a:solidFill>
              </a:rPr>
              <a:t>Result &amp; Discussion (2 of 2)</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100" y="1497895"/>
            <a:ext cx="6549934" cy="428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Results: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iQRa</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Algorithm (Training &amp; Testing)</a:t>
            </a: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7748824" y="3132672"/>
            <a:ext cx="2433401" cy="646331"/>
          </a:xfrm>
          <a:prstGeom prst="rect">
            <a:avLst/>
          </a:prstGeom>
          <a:ln>
            <a:solidFill>
              <a:schemeClr val="tx1"/>
            </a:solidFill>
            <a:prstDash val="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Fast to Get Optimum Result (Convergent)</a:t>
            </a: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9">
            <a:extLst>
              <a:ext uri="{FF2B5EF4-FFF2-40B4-BE49-F238E27FC236}">
                <a16:creationId xmlns:a16="http://schemas.microsoft.com/office/drawing/2014/main" id="{B971F851-DC4E-4B8E-9E8D-91259744853C}"/>
              </a:ext>
            </a:extLst>
          </p:cNvPr>
          <p:cNvGraphicFramePr>
            <a:graphicFrameLocks noGrp="1"/>
          </p:cNvGraphicFramePr>
          <p:nvPr>
            <p:extLst>
              <p:ext uri="{D42A27DB-BD31-4B8C-83A1-F6EECF244321}">
                <p14:modId xmlns:p14="http://schemas.microsoft.com/office/powerpoint/2010/main" val="3995473088"/>
              </p:ext>
            </p:extLst>
          </p:nvPr>
        </p:nvGraphicFramePr>
        <p:xfrm>
          <a:off x="5429342" y="2260010"/>
          <a:ext cx="6211082" cy="3108960"/>
        </p:xfrm>
        <a:graphic>
          <a:graphicData uri="http://schemas.openxmlformats.org/drawingml/2006/table">
            <a:tbl>
              <a:tblPr firstRow="1" bandRow="1">
                <a:tableStyleId>{5C22544A-7EE6-4342-B048-85BDC9FD1C3A}</a:tableStyleId>
              </a:tblPr>
              <a:tblGrid>
                <a:gridCol w="3105541">
                  <a:extLst>
                    <a:ext uri="{9D8B030D-6E8A-4147-A177-3AD203B41FA5}">
                      <a16:colId xmlns:a16="http://schemas.microsoft.com/office/drawing/2014/main" val="4287414983"/>
                    </a:ext>
                  </a:extLst>
                </a:gridCol>
                <a:gridCol w="3105541">
                  <a:extLst>
                    <a:ext uri="{9D8B030D-6E8A-4147-A177-3AD203B41FA5}">
                      <a16:colId xmlns:a16="http://schemas.microsoft.com/office/drawing/2014/main" val="3726515770"/>
                    </a:ext>
                  </a:extLst>
                </a:gridCol>
              </a:tblGrid>
              <a:tr h="1537290">
                <a:tc>
                  <a:txBody>
                    <a:bodyPr/>
                    <a:lstStyle/>
                    <a:p>
                      <a:endParaRPr lang="en-ID" dirty="0"/>
                    </a:p>
                    <a:p>
                      <a:endParaRPr lang="en-ID" dirty="0"/>
                    </a:p>
                    <a:p>
                      <a:endParaRPr lang="en-ID" dirty="0"/>
                    </a:p>
                    <a:p>
                      <a:endParaRPr lang="en-ID" dirty="0"/>
                    </a:p>
                    <a:p>
                      <a:endParaRPr lang="en-ID" dirty="0"/>
                    </a:p>
                    <a:p>
                      <a:endParaRPr lang="en-ID" dirty="0"/>
                    </a:p>
                    <a:p>
                      <a:endParaRPr lang="en-ID" dirty="0"/>
                    </a:p>
                    <a:p>
                      <a:endParaRPr lang="en-ID" dirty="0"/>
                    </a:p>
                    <a:p>
                      <a:endParaRPr lang="en-ID" dirty="0"/>
                    </a:p>
                    <a:p>
                      <a:endParaRPr lang="en-ID" dirty="0"/>
                    </a:p>
                    <a:p>
                      <a:endParaRPr lang="en-ID" dirty="0"/>
                    </a:p>
                  </a:txBody>
                  <a:tcPr/>
                </a:tc>
                <a:tc>
                  <a:txBody>
                    <a:bodyPr/>
                    <a:lstStyle/>
                    <a:p>
                      <a:endParaRPr lang="en-US" dirty="0"/>
                    </a:p>
                    <a:p>
                      <a:endParaRPr lang="en-ID" dirty="0"/>
                    </a:p>
                    <a:p>
                      <a:endParaRPr lang="en-ID" dirty="0"/>
                    </a:p>
                    <a:p>
                      <a:endParaRPr lang="en-ID" dirty="0"/>
                    </a:p>
                  </a:txBody>
                  <a:tcPr/>
                </a:tc>
                <a:extLst>
                  <a:ext uri="{0D108BD9-81ED-4DB2-BD59-A6C34878D82A}">
                    <a16:rowId xmlns:a16="http://schemas.microsoft.com/office/drawing/2014/main" val="3325475133"/>
                  </a:ext>
                </a:extLst>
              </a:tr>
            </a:tbl>
          </a:graphicData>
        </a:graphic>
      </p:graphicFrame>
      <p:sp>
        <p:nvSpPr>
          <p:cNvPr id="27" name="Rectangle 3">
            <a:extLst>
              <a:ext uri="{FF2B5EF4-FFF2-40B4-BE49-F238E27FC236}">
                <a16:creationId xmlns:a16="http://schemas.microsoft.com/office/drawing/2014/main" id="{89173D81-FB06-44E7-B5AC-EBCC556E21F3}"/>
              </a:ext>
            </a:extLst>
          </p:cNvPr>
          <p:cNvSpPr txBox="1">
            <a:spLocks noChangeArrowheads="1"/>
          </p:cNvSpPr>
          <p:nvPr/>
        </p:nvSpPr>
        <p:spPr>
          <a:xfrm>
            <a:off x="6256176" y="5029564"/>
            <a:ext cx="1320981" cy="2485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75000"/>
              </a:lnSpc>
              <a:spcBef>
                <a:spcPts val="1000"/>
              </a:spcBef>
              <a:spcAft>
                <a:spcPts val="0"/>
              </a:spcAft>
              <a:buClr>
                <a:prstClr val="white"/>
              </a:buClr>
              <a:buSzPct val="115000"/>
              <a:buNone/>
              <a:tabLst/>
              <a:defRPr/>
            </a:pPr>
            <a:r>
              <a:rPr kumimoji="0" lang="en-US" sz="1600" i="0" u="none" strike="noStrike" kern="1200" cap="none" spc="0" normalizeH="0" baseline="0" noProof="0" dirty="0">
                <a:ln>
                  <a:noFill/>
                </a:ln>
                <a:solidFill>
                  <a:prstClr val="white"/>
                </a:solidFill>
                <a:effectLst/>
                <a:uLnTx/>
                <a:uFillTx/>
                <a:latin typeface="Calibri" panose="020F0502020204030204"/>
                <a:ea typeface="+mn-ea"/>
                <a:cs typeface="+mn-cs"/>
              </a:rPr>
              <a:t>(a)</a:t>
            </a:r>
            <a:endParaRPr kumimoji="0" lang="id-ID" sz="160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3">
            <a:extLst>
              <a:ext uri="{FF2B5EF4-FFF2-40B4-BE49-F238E27FC236}">
                <a16:creationId xmlns:a16="http://schemas.microsoft.com/office/drawing/2014/main" id="{9A4E6EBC-68E5-4C84-9D2C-13E6CADC2A37}"/>
              </a:ext>
            </a:extLst>
          </p:cNvPr>
          <p:cNvSpPr txBox="1">
            <a:spLocks noChangeArrowheads="1"/>
          </p:cNvSpPr>
          <p:nvPr/>
        </p:nvSpPr>
        <p:spPr>
          <a:xfrm>
            <a:off x="9387300" y="5010514"/>
            <a:ext cx="1320981" cy="2485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75000"/>
              </a:lnSpc>
              <a:spcBef>
                <a:spcPts val="1000"/>
              </a:spcBef>
              <a:spcAft>
                <a:spcPts val="0"/>
              </a:spcAft>
              <a:buClr>
                <a:prstClr val="white"/>
              </a:buClr>
              <a:buSzPct val="115000"/>
              <a:buNone/>
              <a:tabLst/>
              <a:defRPr/>
            </a:pPr>
            <a:r>
              <a:rPr kumimoji="0" lang="en-US" sz="1600" i="0" u="none" strike="noStrike" kern="1200" cap="none" spc="0" normalizeH="0" baseline="0" noProof="0" dirty="0">
                <a:ln>
                  <a:noFill/>
                </a:ln>
                <a:solidFill>
                  <a:prstClr val="white"/>
                </a:solidFill>
                <a:effectLst/>
                <a:uLnTx/>
                <a:uFillTx/>
                <a:latin typeface="Calibri" panose="020F0502020204030204"/>
                <a:ea typeface="+mn-ea"/>
                <a:cs typeface="+mn-cs"/>
              </a:rPr>
              <a:t>(b)</a:t>
            </a:r>
            <a:endParaRPr kumimoji="0" lang="id-ID" sz="160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90A112CD-EE3D-49F4-8C5E-EF5F1D41EFA9}"/>
              </a:ext>
            </a:extLst>
          </p:cNvPr>
          <p:cNvPicPr>
            <a:picLocks noChangeAspect="1"/>
          </p:cNvPicPr>
          <p:nvPr/>
        </p:nvPicPr>
        <p:blipFill>
          <a:blip r:embed="rId5"/>
          <a:stretch>
            <a:fillRect/>
          </a:stretch>
        </p:blipFill>
        <p:spPr>
          <a:xfrm>
            <a:off x="7082970" y="22124"/>
            <a:ext cx="1273879" cy="1106738"/>
          </a:xfrm>
          <a:prstGeom prst="rect">
            <a:avLst/>
          </a:prstGeom>
        </p:spPr>
      </p:pic>
      <p:sp>
        <p:nvSpPr>
          <p:cNvPr id="30" name="TextBox 29">
            <a:extLst>
              <a:ext uri="{FF2B5EF4-FFF2-40B4-BE49-F238E27FC236}">
                <a16:creationId xmlns:a16="http://schemas.microsoft.com/office/drawing/2014/main" id="{FFBF01C0-F401-4708-89BF-0804C9083C12}"/>
              </a:ext>
            </a:extLst>
          </p:cNvPr>
          <p:cNvSpPr txBox="1"/>
          <p:nvPr/>
        </p:nvSpPr>
        <p:spPr>
          <a:xfrm>
            <a:off x="551576" y="1845139"/>
            <a:ext cx="3870025" cy="3170099"/>
          </a:xfrm>
          <a:prstGeom prst="rect">
            <a:avLst/>
          </a:prstGeom>
          <a:noFill/>
        </p:spPr>
        <p:txBody>
          <a:bodyPr wrap="square" lIns="91440" tIns="45720" rIns="91440" bIns="45720" anchor="t">
            <a:spAutoFit/>
          </a:bodyPr>
          <a:lstStyle/>
          <a:p>
            <a:pPr algn="just"/>
            <a:r>
              <a:rPr lang="en-US" sz="1600" dirty="0">
                <a:solidFill>
                  <a:schemeClr val="bg1"/>
                </a:solidFill>
              </a:rPr>
              <a:t>(a) After, mapping by scaling </a:t>
            </a:r>
            <a:r>
              <a:rPr lang="en-US" sz="1600" b="1" dirty="0">
                <a:solidFill>
                  <a:srgbClr val="C00000"/>
                </a:solidFill>
              </a:rPr>
              <a:t>2D</a:t>
            </a:r>
            <a:r>
              <a:rPr lang="en-US" sz="1600" dirty="0">
                <a:solidFill>
                  <a:schemeClr val="bg1"/>
                </a:solidFill>
              </a:rPr>
              <a:t> data of Ramadan (X = Mean, Y = Variance), where 24 April 2022 is equal 23 Ramadan 1443 H</a:t>
            </a:r>
          </a:p>
          <a:p>
            <a:pPr algn="just"/>
            <a:endParaRPr lang="en-US" sz="1600" dirty="0">
              <a:solidFill>
                <a:schemeClr val="bg1"/>
              </a:solidFill>
            </a:endParaRPr>
          </a:p>
          <a:p>
            <a:pPr algn="just"/>
            <a:r>
              <a:rPr lang="en-US" sz="2400" b="1" dirty="0">
                <a:solidFill>
                  <a:srgbClr val="0285C2"/>
                </a:solidFill>
              </a:rPr>
              <a:t>vs</a:t>
            </a:r>
          </a:p>
          <a:p>
            <a:pPr algn="just"/>
            <a:endParaRPr lang="en-US" sz="1600" dirty="0">
              <a:solidFill>
                <a:schemeClr val="bg1"/>
              </a:solidFill>
            </a:endParaRPr>
          </a:p>
          <a:p>
            <a:pPr algn="just"/>
            <a:r>
              <a:rPr lang="en-US" sz="1600" dirty="0">
                <a:solidFill>
                  <a:schemeClr val="bg1"/>
                </a:solidFill>
                <a:cs typeface="Calibri"/>
              </a:rPr>
              <a:t>(b) Visualization results from </a:t>
            </a:r>
            <a:r>
              <a:rPr lang="en-US" sz="1600" b="1" dirty="0">
                <a:solidFill>
                  <a:srgbClr val="1B9042"/>
                </a:solidFill>
                <a:cs typeface="Calibri"/>
              </a:rPr>
              <a:t>3D</a:t>
            </a:r>
            <a:r>
              <a:rPr lang="en-US" sz="1600" dirty="0">
                <a:solidFill>
                  <a:schemeClr val="bg1"/>
                </a:solidFill>
                <a:cs typeface="Calibri"/>
              </a:rPr>
              <a:t> mapping data of Ramadan (X = Temperature, Y = Humidity, Z = Wind Velocity) utilize weighted base index candidate LQ with t =[15;25], where 24 April 2022 is equal 23 Ramadan 1443 H</a:t>
            </a:r>
          </a:p>
        </p:txBody>
      </p:sp>
      <p:sp>
        <p:nvSpPr>
          <p:cNvPr id="31" name="TextBox 30">
            <a:extLst>
              <a:ext uri="{FF2B5EF4-FFF2-40B4-BE49-F238E27FC236}">
                <a16:creationId xmlns:a16="http://schemas.microsoft.com/office/drawing/2014/main" id="{05BC6AC5-9548-42BD-9E2F-CB41DA87C8B6}"/>
              </a:ext>
            </a:extLst>
          </p:cNvPr>
          <p:cNvSpPr txBox="1"/>
          <p:nvPr/>
        </p:nvSpPr>
        <p:spPr>
          <a:xfrm>
            <a:off x="5617522" y="1850915"/>
            <a:ext cx="2433401" cy="307777"/>
          </a:xfrm>
          <a:prstGeom prst="rect">
            <a:avLst/>
          </a:prstGeom>
          <a:noFill/>
        </p:spPr>
        <p:txBody>
          <a:bodyPr wrap="square">
            <a:spAutoFit/>
          </a:bodyPr>
          <a:lstStyle/>
          <a:p>
            <a:pPr algn="ctr"/>
            <a:r>
              <a:rPr lang="en-ID" sz="1400" b="1" dirty="0">
                <a:solidFill>
                  <a:srgbClr val="FF0000"/>
                </a:solidFill>
              </a:rPr>
              <a:t>2D</a:t>
            </a:r>
            <a:r>
              <a:rPr lang="en-ID" sz="1400" b="1" dirty="0">
                <a:solidFill>
                  <a:schemeClr val="accent6"/>
                </a:solidFill>
              </a:rPr>
              <a:t> </a:t>
            </a:r>
            <a:r>
              <a:rPr lang="en-ID" sz="1400" b="1" dirty="0">
                <a:solidFill>
                  <a:schemeClr val="bg1"/>
                </a:solidFill>
              </a:rPr>
              <a:t>Visualization</a:t>
            </a:r>
          </a:p>
        </p:txBody>
      </p:sp>
      <p:sp>
        <p:nvSpPr>
          <p:cNvPr id="35" name="TextBox 34">
            <a:extLst>
              <a:ext uri="{FF2B5EF4-FFF2-40B4-BE49-F238E27FC236}">
                <a16:creationId xmlns:a16="http://schemas.microsoft.com/office/drawing/2014/main" id="{F9D03F01-F31D-481D-9B7E-95C73C6337CB}"/>
              </a:ext>
            </a:extLst>
          </p:cNvPr>
          <p:cNvSpPr txBox="1"/>
          <p:nvPr/>
        </p:nvSpPr>
        <p:spPr>
          <a:xfrm>
            <a:off x="8682737" y="1850914"/>
            <a:ext cx="2433401" cy="307777"/>
          </a:xfrm>
          <a:prstGeom prst="rect">
            <a:avLst/>
          </a:prstGeom>
          <a:noFill/>
        </p:spPr>
        <p:txBody>
          <a:bodyPr wrap="square">
            <a:spAutoFit/>
          </a:bodyPr>
          <a:lstStyle/>
          <a:p>
            <a:pPr algn="ctr"/>
            <a:r>
              <a:rPr lang="en-ID" sz="1400" b="1" dirty="0">
                <a:solidFill>
                  <a:srgbClr val="00B050"/>
                </a:solidFill>
              </a:rPr>
              <a:t>3D</a:t>
            </a:r>
            <a:r>
              <a:rPr lang="en-ID" sz="1400" b="1" dirty="0">
                <a:solidFill>
                  <a:schemeClr val="bg1"/>
                </a:solidFill>
              </a:rPr>
              <a:t> Visualization</a:t>
            </a:r>
          </a:p>
        </p:txBody>
      </p:sp>
      <p:sp>
        <p:nvSpPr>
          <p:cNvPr id="15" name="Rectangle: Rounded Corners 14">
            <a:extLst>
              <a:ext uri="{FF2B5EF4-FFF2-40B4-BE49-F238E27FC236}">
                <a16:creationId xmlns:a16="http://schemas.microsoft.com/office/drawing/2014/main" id="{E1038BD9-E8BD-4768-9558-F6D369269F49}"/>
              </a:ext>
            </a:extLst>
          </p:cNvPr>
          <p:cNvSpPr/>
          <p:nvPr/>
        </p:nvSpPr>
        <p:spPr>
          <a:xfrm>
            <a:off x="400050" y="1492862"/>
            <a:ext cx="4174906" cy="387227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ight Arrow 1">
            <a:extLst>
              <a:ext uri="{FF2B5EF4-FFF2-40B4-BE49-F238E27FC236}">
                <a16:creationId xmlns:a16="http://schemas.microsoft.com/office/drawing/2014/main" id="{DBCB12C9-AE5E-9B44-B1FD-90CA5EB9E25F}"/>
              </a:ext>
            </a:extLst>
          </p:cNvPr>
          <p:cNvSpPr/>
          <p:nvPr/>
        </p:nvSpPr>
        <p:spPr>
          <a:xfrm>
            <a:off x="4686301" y="3006661"/>
            <a:ext cx="438150" cy="635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93A870E6-A210-5C49-AEA8-4AE6052BFD7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535482" y="2411282"/>
            <a:ext cx="2821367" cy="2523032"/>
          </a:xfrm>
          <a:prstGeom prst="rect">
            <a:avLst/>
          </a:prstGeom>
          <a:noFill/>
          <a:ln>
            <a:noFill/>
          </a:ln>
        </p:spPr>
      </p:pic>
      <p:pic>
        <p:nvPicPr>
          <p:cNvPr id="38" name="Picture 37">
            <a:extLst>
              <a:ext uri="{FF2B5EF4-FFF2-40B4-BE49-F238E27FC236}">
                <a16:creationId xmlns:a16="http://schemas.microsoft.com/office/drawing/2014/main" id="{87DC8FBB-4A87-8D40-922A-297DD83B1F8B}"/>
              </a:ext>
            </a:extLst>
          </p:cNvPr>
          <p:cNvPicPr/>
          <p:nvPr/>
        </p:nvPicPr>
        <p:blipFill rotWithShape="1">
          <a:blip r:embed="rId7">
            <a:extLst>
              <a:ext uri="{28A0092B-C50C-407E-A947-70E740481C1C}">
                <a14:useLocalDpi xmlns:a14="http://schemas.microsoft.com/office/drawing/2010/main" val="0"/>
              </a:ext>
            </a:extLst>
          </a:blip>
          <a:srcRect t="8427"/>
          <a:stretch/>
        </p:blipFill>
        <p:spPr bwMode="auto">
          <a:xfrm>
            <a:off x="8628961" y="2411282"/>
            <a:ext cx="2829614" cy="25230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4356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281862" cy="981075"/>
          </a:xfrm>
        </p:spPr>
        <p:txBody>
          <a:bodyPr>
            <a:noAutofit/>
          </a:bodyPr>
          <a:lstStyle/>
          <a:p>
            <a:r>
              <a:rPr lang="en-US" altLang="en-US" sz="4000" b="1" dirty="0">
                <a:solidFill>
                  <a:schemeClr val="bg1"/>
                </a:solidFill>
              </a:rPr>
              <a:t>Conclusions &amp; Future Work</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100" y="1497895"/>
            <a:ext cx="6549934" cy="428864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75000"/>
              </a:lnSpc>
              <a:buClr>
                <a:prstClr val="white"/>
              </a:buClr>
              <a:buSzPct val="115000"/>
              <a:buFont typeface="Wingdings" panose="05000000000000000000" pitchFamily="2" charset="2"/>
              <a:buChar char="§"/>
              <a:defRPr/>
            </a:pPr>
            <a:r>
              <a:rPr kumimoji="0" lang="en-US" sz="1600" i="0" u="none" strike="noStrike" kern="1200" cap="none" spc="0" normalizeH="0" baseline="0" noProof="0" dirty="0">
                <a:ln>
                  <a:noFill/>
                </a:ln>
                <a:solidFill>
                  <a:schemeClr val="bg1"/>
                </a:solidFill>
                <a:effectLst/>
                <a:uLnTx/>
                <a:uFillTx/>
                <a:latin typeface="Calibri" panose="020F0502020204030204"/>
                <a:ea typeface="+mn-ea"/>
                <a:cs typeface="+mn-cs"/>
              </a:rPr>
              <a:t>Finally, based on the results of several tests, it can be concluded that the use of </a:t>
            </a:r>
            <a:r>
              <a:rPr kumimoji="0" lang="en-US" sz="1600" b="1" i="0" u="none" strike="noStrike" kern="1200" cap="none" spc="0" normalizeH="0" baseline="0" noProof="0" dirty="0" err="1">
                <a:ln>
                  <a:noFill/>
                </a:ln>
                <a:solidFill>
                  <a:srgbClr val="1B9042"/>
                </a:solidFill>
                <a:effectLst/>
                <a:uLnTx/>
                <a:uFillTx/>
                <a:latin typeface="Calibri" panose="020F0502020204030204"/>
                <a:ea typeface="+mn-ea"/>
                <a:cs typeface="+mn-cs"/>
              </a:rPr>
              <a:t>iQRa</a:t>
            </a:r>
            <a:r>
              <a:rPr kumimoji="0" lang="en-US" sz="1600" b="1" i="0" u="none" strike="noStrike" kern="1200" cap="none" spc="0" normalizeH="0" baseline="0" noProof="0" dirty="0">
                <a:ln>
                  <a:noFill/>
                </a:ln>
                <a:solidFill>
                  <a:srgbClr val="1B9042"/>
                </a:solidFill>
                <a:effectLst/>
                <a:uLnTx/>
                <a:uFillTx/>
                <a:latin typeface="Calibri" panose="020F0502020204030204"/>
                <a:ea typeface="+mn-ea"/>
                <a:cs typeface="+mn-cs"/>
              </a:rPr>
              <a:t>' algorithm is able to show and identify LQ</a:t>
            </a:r>
            <a:r>
              <a:rPr kumimoji="0" lang="en-US" sz="1600" i="0" u="none" strike="noStrike" kern="1200" cap="none" spc="0" normalizeH="0" baseline="0" noProof="0" dirty="0">
                <a:ln>
                  <a:noFill/>
                </a:ln>
                <a:solidFill>
                  <a:schemeClr val="bg1"/>
                </a:solidFill>
                <a:effectLst/>
                <a:uLnTx/>
                <a:uFillTx/>
                <a:latin typeface="Calibri" panose="020F0502020204030204"/>
                <a:ea typeface="+mn-ea"/>
                <a:cs typeface="+mn-cs"/>
              </a:rPr>
              <a:t>, which is predicted to occur on 23 Ramadan 1443 H or 24 April 2022 with a t value in the interval [15:25].</a:t>
            </a:r>
            <a:endParaRPr lang="en-US" dirty="0">
              <a:solidFill>
                <a:schemeClr val="bg1"/>
              </a:solidFill>
            </a:endParaRPr>
          </a:p>
          <a:p>
            <a:pPr algn="just">
              <a:lnSpc>
                <a:spcPct val="75000"/>
              </a:lnSpc>
              <a:buClr>
                <a:prstClr val="white"/>
              </a:buClr>
              <a:buSzPct val="115000"/>
              <a:buFont typeface="Wingdings" panose="05000000000000000000" pitchFamily="2" charset="2"/>
              <a:buChar char="§"/>
              <a:defRPr/>
            </a:pPr>
            <a:r>
              <a:rPr lang="en-US" sz="1600" dirty="0">
                <a:solidFill>
                  <a:schemeClr val="bg1"/>
                </a:solidFill>
                <a:latin typeface="Calibri" panose="020F0502020204030204"/>
              </a:rPr>
              <a:t>Next for suggestion, It is expected that the following research will try after mapping process to use a clustering algorithm (</a:t>
            </a:r>
            <a:r>
              <a:rPr lang="en-US" sz="1600" dirty="0" err="1">
                <a:solidFill>
                  <a:schemeClr val="bg1"/>
                </a:solidFill>
                <a:latin typeface="Calibri" panose="020F0502020204030204"/>
              </a:rPr>
              <a:t>eg</a:t>
            </a:r>
            <a:r>
              <a:rPr lang="en-US" sz="1600" dirty="0">
                <a:solidFill>
                  <a:schemeClr val="bg1"/>
                </a:solidFill>
                <a:latin typeface="Calibri" panose="020F0502020204030204"/>
              </a:rPr>
              <a:t> Kernel K-Means or others) to </a:t>
            </a:r>
            <a:r>
              <a:rPr lang="en-US" sz="1600" b="1" dirty="0">
                <a:solidFill>
                  <a:srgbClr val="1B9042"/>
                </a:solidFill>
                <a:latin typeface="Calibri" panose="020F0502020204030204"/>
              </a:rPr>
              <a:t>create two clusters</a:t>
            </a:r>
            <a:r>
              <a:rPr lang="en-US" sz="1600" dirty="0">
                <a:solidFill>
                  <a:schemeClr val="bg1"/>
                </a:solidFill>
                <a:latin typeface="Calibri" panose="020F0502020204030204"/>
              </a:rPr>
              <a:t>, namely </a:t>
            </a:r>
            <a:r>
              <a:rPr lang="en-US" sz="1600" b="1" dirty="0">
                <a:solidFill>
                  <a:srgbClr val="1B9042"/>
                </a:solidFill>
                <a:latin typeface="Calibri" panose="020F0502020204030204"/>
              </a:rPr>
              <a:t>group 1 with LQ class label that consist only 1 data vs Group 2 with non-LQ class label</a:t>
            </a:r>
            <a:r>
              <a:rPr lang="en-US" sz="1600" dirty="0">
                <a:solidFill>
                  <a:schemeClr val="bg1"/>
                </a:solidFill>
                <a:latin typeface="Calibri" panose="020F0502020204030204"/>
              </a:rPr>
              <a:t>, and because the labeling process is can be set directly, so it can also consider use classification algorithm (like Support Vector Machine (SVM), Extreme Learning Machine (ELM), Deep Learning and Quantum Algorithms) and PSO / GA for optimization. </a:t>
            </a:r>
          </a:p>
          <a:p>
            <a:pPr algn="just">
              <a:lnSpc>
                <a:spcPct val="75000"/>
              </a:lnSpc>
              <a:buClr>
                <a:prstClr val="white"/>
              </a:buClr>
              <a:buSzPct val="115000"/>
              <a:buFont typeface="Wingdings" panose="05000000000000000000" pitchFamily="2" charset="2"/>
              <a:buChar char="§"/>
              <a:defRPr/>
            </a:pPr>
            <a:r>
              <a:rPr lang="en-US" sz="1600" dirty="0">
                <a:solidFill>
                  <a:schemeClr val="bg1"/>
                </a:solidFill>
                <a:latin typeface="Calibri" panose="020F0502020204030204"/>
                <a:cs typeface="Calibri"/>
              </a:rPr>
              <a:t>And u</a:t>
            </a:r>
            <a:r>
              <a:rPr lang="en-US" sz="1600" i="0" u="none" strike="noStrike" kern="1200" cap="none" spc="0" normalizeH="0" baseline="0" noProof="0" dirty="0">
                <a:ln>
                  <a:noFill/>
                </a:ln>
                <a:solidFill>
                  <a:schemeClr val="bg1"/>
                </a:solidFill>
                <a:effectLst/>
                <a:uLnTx/>
                <a:uFillTx/>
                <a:latin typeface="Calibri" panose="020F0502020204030204"/>
                <a:cs typeface="Calibri"/>
              </a:rPr>
              <a:t>se </a:t>
            </a:r>
            <a:r>
              <a:rPr lang="en-US" sz="1600" b="1" i="0" u="none" strike="noStrike" kern="1200" cap="none" spc="0" normalizeH="0" baseline="0" noProof="0" dirty="0">
                <a:ln>
                  <a:noFill/>
                </a:ln>
                <a:solidFill>
                  <a:srgbClr val="1B9042"/>
                </a:solidFill>
                <a:effectLst/>
                <a:uLnTx/>
                <a:uFillTx/>
                <a:latin typeface="Calibri" panose="020F0502020204030204"/>
                <a:cs typeface="Calibri"/>
              </a:rPr>
              <a:t>many data collection devices </a:t>
            </a:r>
            <a:r>
              <a:rPr lang="en-US" sz="1600" i="0" u="none" strike="noStrike" kern="1200" cap="none" spc="0" normalizeH="0" baseline="0" noProof="0" dirty="0">
                <a:ln>
                  <a:noFill/>
                </a:ln>
                <a:solidFill>
                  <a:schemeClr val="bg1"/>
                </a:solidFill>
                <a:effectLst/>
                <a:uLnTx/>
                <a:uFillTx/>
                <a:latin typeface="Calibri" panose="020F0502020204030204"/>
                <a:cs typeface="Calibri"/>
              </a:rPr>
              <a:t>and many </a:t>
            </a:r>
            <a:r>
              <a:rPr lang="en-US" sz="1600" b="1" i="0" u="none" strike="noStrike" kern="1200" cap="none" spc="0" normalizeH="0" baseline="0" noProof="0" dirty="0">
                <a:ln>
                  <a:noFill/>
                </a:ln>
                <a:solidFill>
                  <a:srgbClr val="1B9042"/>
                </a:solidFill>
                <a:effectLst/>
                <a:uLnTx/>
                <a:uFillTx/>
                <a:latin typeface="Calibri" panose="020F0502020204030204"/>
                <a:cs typeface="Calibri"/>
              </a:rPr>
              <a:t>features</a:t>
            </a:r>
            <a:r>
              <a:rPr lang="en-US" sz="1600" i="0" u="none" strike="noStrike" kern="1200" cap="none" spc="0" normalizeH="0" baseline="0" noProof="0" dirty="0">
                <a:ln>
                  <a:noFill/>
                </a:ln>
                <a:solidFill>
                  <a:schemeClr val="bg1"/>
                </a:solidFill>
                <a:effectLst/>
                <a:uLnTx/>
                <a:uFillTx/>
                <a:latin typeface="Calibri" panose="020F0502020204030204"/>
                <a:cs typeface="Calibri"/>
              </a:rPr>
              <a:t> involve all cities in the world with a closer collection time, </a:t>
            </a:r>
            <a:r>
              <a:rPr lang="en-US" sz="1600" b="1" i="0" u="none" strike="noStrike" kern="1200" cap="none" spc="0" normalizeH="0" baseline="0" noProof="0" dirty="0">
                <a:ln>
                  <a:noFill/>
                </a:ln>
                <a:solidFill>
                  <a:srgbClr val="1B9042"/>
                </a:solidFill>
                <a:effectLst/>
                <a:uLnTx/>
                <a:uFillTx/>
                <a:latin typeface="Calibri" panose="020F0502020204030204"/>
                <a:cs typeface="Calibri"/>
              </a:rPr>
              <a:t>in every second/ minutes</a:t>
            </a:r>
            <a:r>
              <a:rPr lang="en-US" sz="1600" b="1" dirty="0">
                <a:solidFill>
                  <a:srgbClr val="1B9042"/>
                </a:solidFill>
                <a:latin typeface="Calibri" panose="020F0502020204030204"/>
                <a:cs typeface="Calibri"/>
              </a:rPr>
              <a:t>/ </a:t>
            </a:r>
            <a:r>
              <a:rPr lang="en-US" sz="1600" b="1" i="0" u="none" strike="noStrike" kern="1200" cap="none" spc="0" normalizeH="0" baseline="0" noProof="0" dirty="0">
                <a:ln>
                  <a:noFill/>
                </a:ln>
                <a:solidFill>
                  <a:srgbClr val="1B9042"/>
                </a:solidFill>
                <a:effectLst/>
                <a:uLnTx/>
                <a:uFillTx/>
                <a:latin typeface="Calibri" panose="020F0502020204030204"/>
                <a:cs typeface="Calibri"/>
              </a:rPr>
              <a:t>hour </a:t>
            </a:r>
            <a:r>
              <a:rPr lang="en-US" sz="1600" i="0" u="none" strike="noStrike" kern="1200" cap="none" spc="0" normalizeH="0" baseline="0" noProof="0" dirty="0">
                <a:ln>
                  <a:noFill/>
                </a:ln>
                <a:solidFill>
                  <a:schemeClr val="bg1"/>
                </a:solidFill>
                <a:effectLst/>
                <a:uLnTx/>
                <a:uFillTx/>
                <a:latin typeface="Calibri" panose="020F0502020204030204"/>
                <a:cs typeface="Calibri"/>
              </a:rPr>
              <a:t>so that the value of the ideal conditions of the earth can be obtained, one of which is on the LQ day when the earth's air condition is not too hot and too cold according to the references from the Prophet Muhammad SAW.</a:t>
            </a: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600" b="1" i="0" u="none" strike="noStrike" kern="1200" cap="none" spc="0" normalizeH="0" baseline="0" noProof="0" dirty="0">
              <a:ln>
                <a:noFill/>
              </a:ln>
              <a:solidFill>
                <a:schemeClr val="bg1"/>
              </a:solidFill>
              <a:effectLst/>
              <a:uLnTx/>
              <a:uFillTx/>
              <a:latin typeface="Calibri" panose="020F0502020204030204"/>
              <a:cs typeface="Calibri"/>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6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6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F116A8A-387C-4CB2-B205-FEF8A3F5855E}"/>
              </a:ext>
            </a:extLst>
          </p:cNvPr>
          <p:cNvSpPr/>
          <p:nvPr/>
        </p:nvSpPr>
        <p:spPr>
          <a:xfrm>
            <a:off x="526823" y="4078260"/>
            <a:ext cx="4067311" cy="646331"/>
          </a:xfrm>
          <a:prstGeom prst="rect">
            <a:avLst/>
          </a:prstGeom>
        </p:spPr>
        <p:txBody>
          <a:bodyPr wrap="square">
            <a:spAutoFit/>
          </a:bodyPr>
          <a:lstStyle/>
          <a:p>
            <a:pPr algn="ctr">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Integrated Al Engine, and High Technology to Build </a:t>
            </a:r>
            <a:r>
              <a:rPr kumimoji="0" lang="en-US" sz="1800" b="1" i="1" u="none" strike="noStrike" kern="1200" cap="none" spc="0" normalizeH="0" baseline="0" noProof="0" dirty="0">
                <a:ln>
                  <a:noFill/>
                </a:ln>
                <a:solidFill>
                  <a:srgbClr val="1B9042"/>
                </a:solidFill>
                <a:effectLst/>
                <a:uLnTx/>
                <a:uFillTx/>
                <a:latin typeface="Calibri" panose="020F0502020204030204"/>
                <a:ea typeface="+mn-ea"/>
                <a:cs typeface="+mn-cs"/>
              </a:rPr>
              <a:t>Smart Islamic Apps</a:t>
            </a:r>
            <a:endParaRPr kumimoji="0" lang="id-ID" sz="1800" b="1" i="1" u="none" strike="noStrike" kern="1200" cap="none" spc="0" normalizeH="0" baseline="0" noProof="0" dirty="0">
              <a:ln>
                <a:noFill/>
              </a:ln>
              <a:solidFill>
                <a:srgbClr val="1B9042"/>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F45635D7-88CE-47DE-B4E3-24B836321F68}"/>
              </a:ext>
            </a:extLst>
          </p:cNvPr>
          <p:cNvPicPr>
            <a:picLocks noChangeAspect="1"/>
          </p:cNvPicPr>
          <p:nvPr/>
        </p:nvPicPr>
        <p:blipFill>
          <a:blip r:embed="rId5"/>
          <a:stretch>
            <a:fillRect/>
          </a:stretch>
        </p:blipFill>
        <p:spPr>
          <a:xfrm>
            <a:off x="7082970" y="22124"/>
            <a:ext cx="1273879" cy="1106738"/>
          </a:xfrm>
          <a:prstGeom prst="rect">
            <a:avLst/>
          </a:prstGeom>
        </p:spPr>
      </p:pic>
      <p:pic>
        <p:nvPicPr>
          <p:cNvPr id="2" name="Picture 1">
            <a:extLst>
              <a:ext uri="{FF2B5EF4-FFF2-40B4-BE49-F238E27FC236}">
                <a16:creationId xmlns:a16="http://schemas.microsoft.com/office/drawing/2014/main" id="{AC3AE037-89A2-784A-8152-0FC120B71BEE}"/>
              </a:ext>
            </a:extLst>
          </p:cNvPr>
          <p:cNvPicPr>
            <a:picLocks noChangeAspect="1"/>
          </p:cNvPicPr>
          <p:nvPr/>
        </p:nvPicPr>
        <p:blipFill rotWithShape="1">
          <a:blip r:embed="rId6"/>
          <a:srcRect b="50000"/>
          <a:stretch/>
        </p:blipFill>
        <p:spPr>
          <a:xfrm>
            <a:off x="907046" y="2025155"/>
            <a:ext cx="3365500" cy="1885950"/>
          </a:xfrm>
          <a:prstGeom prst="rect">
            <a:avLst/>
          </a:prstGeom>
        </p:spPr>
      </p:pic>
    </p:spTree>
    <p:extLst>
      <p:ext uri="{BB962C8B-B14F-4D97-AF65-F5344CB8AC3E}">
        <p14:creationId xmlns:p14="http://schemas.microsoft.com/office/powerpoint/2010/main" val="46631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4F7A545-D108-4C9B-9067-0A4F264F9087}"/>
              </a:ext>
            </a:extLst>
          </p:cNvPr>
          <p:cNvPicPr>
            <a:picLocks noChangeAspect="1"/>
          </p:cNvPicPr>
          <p:nvPr/>
        </p:nvPicPr>
        <p:blipFill rotWithShape="1">
          <a:blip r:embed="rId2">
            <a:extLst>
              <a:ext uri="{28A0092B-C50C-407E-A947-70E740481C1C}">
                <a14:useLocalDpi xmlns:a14="http://schemas.microsoft.com/office/drawing/2010/main" val="0"/>
              </a:ext>
            </a:extLst>
          </a:blip>
          <a:srcRect t="1864" b="1827"/>
          <a:stretch/>
        </p:blipFill>
        <p:spPr>
          <a:xfrm>
            <a:off x="1524" y="-3140"/>
            <a:ext cx="12204990" cy="6861140"/>
          </a:xfrm>
          <a:prstGeom prst="rect">
            <a:avLst/>
          </a:prstGeom>
        </p:spPr>
      </p:pic>
      <p:sp>
        <p:nvSpPr>
          <p:cNvPr id="23" name="Rectangle 6"/>
          <p:cNvSpPr/>
          <p:nvPr/>
        </p:nvSpPr>
        <p:spPr>
          <a:xfrm flipH="1">
            <a:off x="-1312" y="6265558"/>
            <a:ext cx="4778157" cy="592442"/>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 name="connsiteX0" fmla="*/ 1927766 w 10481216"/>
              <a:gd name="connsiteY0" fmla="*/ 0 h 952500"/>
              <a:gd name="connsiteX1" fmla="*/ 10481216 w 10481216"/>
              <a:gd name="connsiteY1" fmla="*/ 0 h 952500"/>
              <a:gd name="connsiteX2" fmla="*/ 10481216 w 10481216"/>
              <a:gd name="connsiteY2" fmla="*/ 952500 h 952500"/>
              <a:gd name="connsiteX3" fmla="*/ 0 w 10481216"/>
              <a:gd name="connsiteY3" fmla="*/ 952500 h 952500"/>
              <a:gd name="connsiteX4" fmla="*/ 1927766 w 10481216"/>
              <a:gd name="connsiteY4" fmla="*/ 0 h 952500"/>
              <a:gd name="connsiteX0" fmla="*/ 1479751 w 10033201"/>
              <a:gd name="connsiteY0" fmla="*/ 0 h 952500"/>
              <a:gd name="connsiteX1" fmla="*/ 10033201 w 10033201"/>
              <a:gd name="connsiteY1" fmla="*/ 0 h 952500"/>
              <a:gd name="connsiteX2" fmla="*/ 10033201 w 10033201"/>
              <a:gd name="connsiteY2" fmla="*/ 952500 h 952500"/>
              <a:gd name="connsiteX3" fmla="*/ 0 w 10033201"/>
              <a:gd name="connsiteY3" fmla="*/ 952500 h 952500"/>
              <a:gd name="connsiteX4" fmla="*/ 1479751 w 10033201"/>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201" h="952500">
                <a:moveTo>
                  <a:pt x="1479751" y="0"/>
                </a:moveTo>
                <a:lnTo>
                  <a:pt x="10033201" y="0"/>
                </a:lnTo>
                <a:lnTo>
                  <a:pt x="10033201" y="952500"/>
                </a:lnTo>
                <a:lnTo>
                  <a:pt x="0" y="952500"/>
                </a:lnTo>
                <a:lnTo>
                  <a:pt x="1479751" y="0"/>
                </a:lnTo>
                <a:close/>
              </a:path>
            </a:pathLst>
          </a:custGeom>
          <a:solidFill>
            <a:srgbClr val="9FC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5"/>
          <p:cNvSpPr/>
          <p:nvPr/>
        </p:nvSpPr>
        <p:spPr>
          <a:xfrm>
            <a:off x="4526421" y="3214610"/>
            <a:ext cx="7152656" cy="81156"/>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1071093 w 5090643"/>
              <a:gd name="connsiteY3" fmla="*/ 990600 h 990600"/>
              <a:gd name="connsiteX4" fmla="*/ 0 w 5090643"/>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736036 w 5090643"/>
              <a:gd name="connsiteY3" fmla="*/ 990600 h 990600"/>
              <a:gd name="connsiteX4" fmla="*/ 0 w 5090643"/>
              <a:gd name="connsiteY4" fmla="*/ 0 h 990600"/>
              <a:gd name="connsiteX0" fmla="*/ 0 w 4869505"/>
              <a:gd name="connsiteY0" fmla="*/ 0 h 990600"/>
              <a:gd name="connsiteX1" fmla="*/ 4869505 w 4869505"/>
              <a:gd name="connsiteY1" fmla="*/ 0 h 990600"/>
              <a:gd name="connsiteX2" fmla="*/ 4869505 w 4869505"/>
              <a:gd name="connsiteY2" fmla="*/ 990600 h 990600"/>
              <a:gd name="connsiteX3" fmla="*/ 514898 w 4869505"/>
              <a:gd name="connsiteY3" fmla="*/ 990600 h 990600"/>
              <a:gd name="connsiteX4" fmla="*/ 0 w 4869505"/>
              <a:gd name="connsiteY4" fmla="*/ 0 h 990600"/>
              <a:gd name="connsiteX0" fmla="*/ 0 w 4377067"/>
              <a:gd name="connsiteY0" fmla="*/ 0 h 990600"/>
              <a:gd name="connsiteX1" fmla="*/ 4377067 w 4377067"/>
              <a:gd name="connsiteY1" fmla="*/ 0 h 990600"/>
              <a:gd name="connsiteX2" fmla="*/ 4377067 w 4377067"/>
              <a:gd name="connsiteY2" fmla="*/ 990600 h 990600"/>
              <a:gd name="connsiteX3" fmla="*/ 22460 w 4377067"/>
              <a:gd name="connsiteY3" fmla="*/ 990600 h 990600"/>
              <a:gd name="connsiteX4" fmla="*/ 0 w 4377067"/>
              <a:gd name="connsiteY4" fmla="*/ 0 h 990600"/>
              <a:gd name="connsiteX0" fmla="*/ 2675 w 4354607"/>
              <a:gd name="connsiteY0" fmla="*/ 0 h 990600"/>
              <a:gd name="connsiteX1" fmla="*/ 4354607 w 4354607"/>
              <a:gd name="connsiteY1" fmla="*/ 0 h 990600"/>
              <a:gd name="connsiteX2" fmla="*/ 4354607 w 4354607"/>
              <a:gd name="connsiteY2" fmla="*/ 990600 h 990600"/>
              <a:gd name="connsiteX3" fmla="*/ 0 w 4354607"/>
              <a:gd name="connsiteY3" fmla="*/ 990600 h 990600"/>
              <a:gd name="connsiteX4" fmla="*/ 2675 w 4354607"/>
              <a:gd name="connsiteY4" fmla="*/ 0 h 990600"/>
              <a:gd name="connsiteX0" fmla="*/ 255 w 4354880"/>
              <a:gd name="connsiteY0" fmla="*/ 0 h 990600"/>
              <a:gd name="connsiteX1" fmla="*/ 4354880 w 4354880"/>
              <a:gd name="connsiteY1" fmla="*/ 0 h 990600"/>
              <a:gd name="connsiteX2" fmla="*/ 4354880 w 4354880"/>
              <a:gd name="connsiteY2" fmla="*/ 990600 h 990600"/>
              <a:gd name="connsiteX3" fmla="*/ 273 w 4354880"/>
              <a:gd name="connsiteY3" fmla="*/ 990600 h 990600"/>
              <a:gd name="connsiteX4" fmla="*/ 255 w 435488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880" h="990600">
                <a:moveTo>
                  <a:pt x="255" y="0"/>
                </a:moveTo>
                <a:lnTo>
                  <a:pt x="4354880" y="0"/>
                </a:lnTo>
                <a:lnTo>
                  <a:pt x="4354880" y="990600"/>
                </a:lnTo>
                <a:lnTo>
                  <a:pt x="273" y="990600"/>
                </a:lnTo>
                <a:cubicBezTo>
                  <a:pt x="1165" y="660400"/>
                  <a:pt x="-637" y="330200"/>
                  <a:pt x="255" y="0"/>
                </a:cubicBez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BC10415D-3BF3-4112-BAC1-704E62E8ABA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5000" b="74462" l="7462" r="74538"/>
                    </a14:imgEffect>
                  </a14:imgLayer>
                </a14:imgProps>
              </a:ext>
              <a:ext uri="{28A0092B-C50C-407E-A947-70E740481C1C}">
                <a14:useLocalDpi xmlns:a14="http://schemas.microsoft.com/office/drawing/2010/main" val="0"/>
              </a:ext>
            </a:extLst>
          </a:blip>
          <a:srcRect l="13174" t="14393" r="24391" b="24443"/>
          <a:stretch/>
        </p:blipFill>
        <p:spPr>
          <a:xfrm>
            <a:off x="3685933" y="3121061"/>
            <a:ext cx="486395" cy="476502"/>
          </a:xfrm>
          <a:prstGeom prst="rect">
            <a:avLst/>
          </a:prstGeom>
        </p:spPr>
      </p:pic>
      <p:pic>
        <p:nvPicPr>
          <p:cNvPr id="40" name="Picture 39">
            <a:extLst>
              <a:ext uri="{FF2B5EF4-FFF2-40B4-BE49-F238E27FC236}">
                <a16:creationId xmlns:a16="http://schemas.microsoft.com/office/drawing/2014/main" id="{CBCC4CAB-C6CD-461C-8A5A-383BF9151C2C}"/>
              </a:ext>
            </a:extLst>
          </p:cNvPr>
          <p:cNvPicPr>
            <a:picLocks noChangeAspect="1"/>
          </p:cNvPicPr>
          <p:nvPr/>
        </p:nvPicPr>
        <p:blipFill rotWithShape="1">
          <a:blip r:embed="rId2">
            <a:extLst>
              <a:ext uri="{28A0092B-C50C-407E-A947-70E740481C1C}">
                <a14:useLocalDpi xmlns:a14="http://schemas.microsoft.com/office/drawing/2010/main" val="0"/>
              </a:ext>
            </a:extLst>
          </a:blip>
          <a:srcRect l="45292" t="33255" r="28483"/>
          <a:stretch/>
        </p:blipFill>
        <p:spPr>
          <a:xfrm>
            <a:off x="176375" y="-3140"/>
            <a:ext cx="3128217" cy="3593703"/>
          </a:xfrm>
          <a:prstGeom prst="rect">
            <a:avLst/>
          </a:prstGeom>
        </p:spPr>
      </p:pic>
      <p:pic>
        <p:nvPicPr>
          <p:cNvPr id="37" name="Picture 36">
            <a:extLst>
              <a:ext uri="{FF2B5EF4-FFF2-40B4-BE49-F238E27FC236}">
                <a16:creationId xmlns:a16="http://schemas.microsoft.com/office/drawing/2014/main" id="{BB6C159A-DCB0-4D7F-94A9-74E734947DA1}"/>
              </a:ext>
            </a:extLst>
          </p:cNvPr>
          <p:cNvPicPr>
            <a:picLocks noChangeAspect="1"/>
          </p:cNvPicPr>
          <p:nvPr/>
        </p:nvPicPr>
        <p:blipFill rotWithShape="1">
          <a:blip r:embed="rId5"/>
          <a:srcRect l="32964" t="10831" r="6135" b="16099"/>
          <a:stretch/>
        </p:blipFill>
        <p:spPr>
          <a:xfrm>
            <a:off x="1216931" y="130035"/>
            <a:ext cx="1852710" cy="699379"/>
          </a:xfrm>
          <a:prstGeom prst="rect">
            <a:avLst/>
          </a:prstGeom>
        </p:spPr>
      </p:pic>
      <p:pic>
        <p:nvPicPr>
          <p:cNvPr id="38" name="Picture 37">
            <a:extLst>
              <a:ext uri="{FF2B5EF4-FFF2-40B4-BE49-F238E27FC236}">
                <a16:creationId xmlns:a16="http://schemas.microsoft.com/office/drawing/2014/main" id="{AEB75E17-0C89-4A37-AAB0-EEA660B7B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32" y="27535"/>
            <a:ext cx="1249369" cy="937027"/>
          </a:xfrm>
          <a:prstGeom prst="rect">
            <a:avLst/>
          </a:prstGeom>
        </p:spPr>
      </p:pic>
      <p:sp>
        <p:nvSpPr>
          <p:cNvPr id="18" name="Rectangle 17"/>
          <p:cNvSpPr/>
          <p:nvPr/>
        </p:nvSpPr>
        <p:spPr>
          <a:xfrm>
            <a:off x="855924" y="3836957"/>
            <a:ext cx="3471313"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Light" panose="020F0302020204030204"/>
                <a:ea typeface="+mn-ea"/>
                <a:cs typeface="+mn-cs"/>
              </a:rPr>
              <a:t>Email</a:t>
            </a:r>
            <a:r>
              <a:rPr kumimoji="0" lang="id-ID" sz="1600" b="1" i="0" u="none" strike="noStrike" kern="1200" cap="none" spc="0" normalizeH="0" baseline="0" noProof="0" dirty="0">
                <a:ln>
                  <a:noFill/>
                </a:ln>
                <a:effectLst/>
                <a:uLnTx/>
                <a:uFillTx/>
                <a:latin typeface="Calibri Light" panose="020F0302020204030204"/>
                <a:ea typeface="+mn-ea"/>
                <a:cs typeface="+mn-cs"/>
              </a:rPr>
              <a:t>:</a:t>
            </a:r>
            <a:r>
              <a:rPr kumimoji="0" lang="en-US" sz="1600" b="1" i="0" u="none" strike="noStrike" kern="1200" cap="none" spc="0" normalizeH="0" baseline="0" noProof="0" dirty="0">
                <a:ln>
                  <a:noFill/>
                </a:ln>
                <a:effectLst/>
                <a:uLnTx/>
                <a:uFillTx/>
                <a:latin typeface="Calibri Light" panose="020F0302020204030204"/>
                <a:ea typeface="+mn-ea"/>
                <a:cs typeface="+mn-cs"/>
              </a:rPr>
              <a:t> </a:t>
            </a:r>
            <a:r>
              <a:rPr kumimoji="0" lang="id-ID" sz="1600" b="1" i="0" u="none" strike="noStrike" kern="1200" cap="none" spc="0" normalizeH="0" baseline="0" noProof="0" dirty="0">
                <a:ln>
                  <a:noFill/>
                </a:ln>
                <a:effectLst/>
                <a:uLnTx/>
                <a:uFillTx/>
                <a:latin typeface="Calibri Light" panose="020F0302020204030204"/>
                <a:ea typeface="+mn-ea"/>
                <a:cs typeface="+mn-cs"/>
              </a:rPr>
              <a:t>imamcs@ub.ac.id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600" b="1" i="0" u="none" strike="noStrike" kern="1200" cap="none" spc="0" normalizeH="0" baseline="0" noProof="0" dirty="0">
                <a:ln>
                  <a:noFill/>
                </a:ln>
                <a:effectLst/>
                <a:uLnTx/>
                <a:uFillTx/>
                <a:latin typeface="Calibri Light" panose="020F0302020204030204"/>
                <a:ea typeface="+mn-ea"/>
                <a:cs typeface="+mn-cs"/>
              </a:rPr>
              <a:t>Lecturer of </a:t>
            </a:r>
            <a:r>
              <a:rPr kumimoji="0" lang="en-US" sz="1600" b="1" i="0" u="none" strike="noStrike" kern="1200" cap="none" spc="0" normalizeH="0" baseline="0" noProof="0" dirty="0">
                <a:ln>
                  <a:noFill/>
                </a:ln>
                <a:effectLst/>
                <a:uLnTx/>
                <a:uFillTx/>
                <a:latin typeface="Calibri Light" panose="020F0302020204030204"/>
                <a:ea typeface="+mn-ea"/>
                <a:cs typeface="+mn-cs"/>
              </a:rPr>
              <a:t>Faculty Of Computer Science </a:t>
            </a:r>
            <a:br>
              <a:rPr kumimoji="0" lang="en-US" sz="1600" b="1" i="0" u="none" strike="noStrike" kern="1200" cap="none" spc="0" normalizeH="0" baseline="0" noProof="0" dirty="0">
                <a:ln>
                  <a:noFill/>
                </a:ln>
                <a:effectLst/>
                <a:uLnTx/>
                <a:uFillTx/>
                <a:latin typeface="Calibri Light" panose="020F0302020204030204"/>
                <a:ea typeface="+mn-ea"/>
                <a:cs typeface="+mn-cs"/>
              </a:rPr>
            </a:br>
            <a:r>
              <a:rPr kumimoji="0" lang="en-US" sz="1600" b="1" i="0" u="none" strike="noStrike" kern="1200" cap="none" spc="0" normalizeH="0" baseline="0" noProof="0" dirty="0">
                <a:ln>
                  <a:noFill/>
                </a:ln>
                <a:effectLst/>
                <a:uLnTx/>
                <a:uFillTx/>
                <a:latin typeface="Calibri Light" panose="020F0302020204030204"/>
                <a:ea typeface="+mn-ea"/>
                <a:cs typeface="+mn-cs"/>
              </a:rPr>
              <a:t>(</a:t>
            </a:r>
            <a:r>
              <a:rPr kumimoji="0" lang="en-US" sz="1600" b="1" i="0" u="none" strike="noStrike" kern="1200" cap="none" spc="0" normalizeH="0" baseline="0" noProof="0" dirty="0" err="1">
                <a:ln>
                  <a:noFill/>
                </a:ln>
                <a:effectLst/>
                <a:uLnTx/>
                <a:uFillTx/>
                <a:latin typeface="Calibri Light" panose="020F0302020204030204"/>
                <a:ea typeface="+mn-ea"/>
                <a:cs typeface="+mn-cs"/>
              </a:rPr>
              <a:t>a.k.a</a:t>
            </a:r>
            <a:r>
              <a:rPr kumimoji="0" lang="en-US" sz="1600" b="1" i="0" u="none" strike="noStrike" kern="1200" cap="none" spc="0" normalizeH="0" baseline="0" noProof="0" dirty="0">
                <a:ln>
                  <a:noFill/>
                </a:ln>
                <a:effectLst/>
                <a:uLnTx/>
                <a:uFillTx/>
                <a:latin typeface="Calibri Light" panose="020F0302020204030204"/>
                <a:ea typeface="+mn-ea"/>
                <a:cs typeface="+mn-cs"/>
              </a:rPr>
              <a:t> FILKOM)</a:t>
            </a:r>
            <a:r>
              <a:rPr kumimoji="0" lang="id-ID" sz="1600" b="1" i="0" u="none" strike="noStrike" kern="1200" cap="none" spc="0" normalizeH="0" baseline="0" noProof="0" dirty="0">
                <a:ln>
                  <a:noFill/>
                </a:ln>
                <a:effectLst/>
                <a:uLnTx/>
                <a:uFillTx/>
                <a:latin typeface="Calibri Light" panose="020F0302020204030204"/>
                <a:ea typeface="+mn-ea"/>
                <a:cs typeface="+mn-cs"/>
              </a:rPr>
              <a:t> </a:t>
            </a:r>
            <a:r>
              <a:rPr kumimoji="0" lang="en-US" sz="1600" b="1" i="0" u="none" strike="noStrike" kern="1200" cap="none" spc="0" normalizeH="0" baseline="0" noProof="0" dirty="0">
                <a:ln>
                  <a:noFill/>
                </a:ln>
                <a:effectLst/>
                <a:uLnTx/>
                <a:uFillTx/>
                <a:latin typeface="Calibri Light" panose="020F0302020204030204"/>
                <a:ea typeface="+mn-ea"/>
                <a:cs typeface="+mn-cs"/>
              </a:rPr>
              <a:t>UB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600" b="1" i="0" u="none" strike="noStrike" kern="1200" cap="none" spc="0" normalizeH="0" baseline="0" noProof="0" dirty="0">
              <a:ln>
                <a:noFill/>
              </a:ln>
              <a:effectLst/>
              <a:uLnTx/>
              <a:uFillTx/>
              <a:latin typeface="Calibri Light" panose="020F0302020204030204"/>
              <a:ea typeface="+mn-ea"/>
              <a:cs typeface="+mn-cs"/>
            </a:endParaRPr>
          </a:p>
        </p:txBody>
      </p:sp>
      <p:sp>
        <p:nvSpPr>
          <p:cNvPr id="15" name="Rectangle 5"/>
          <p:cNvSpPr/>
          <p:nvPr/>
        </p:nvSpPr>
        <p:spPr>
          <a:xfrm>
            <a:off x="2847867" y="0"/>
            <a:ext cx="9358647" cy="829414"/>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1071093 w 5090643"/>
              <a:gd name="connsiteY3" fmla="*/ 990600 h 990600"/>
              <a:gd name="connsiteX4" fmla="*/ 0 w 5090643"/>
              <a:gd name="connsiteY4" fmla="*/ 0 h 990600"/>
              <a:gd name="connsiteX0" fmla="*/ 0 w 5090643"/>
              <a:gd name="connsiteY0" fmla="*/ 0 h 990600"/>
              <a:gd name="connsiteX1" fmla="*/ 5090643 w 5090643"/>
              <a:gd name="connsiteY1" fmla="*/ 0 h 990600"/>
              <a:gd name="connsiteX2" fmla="*/ 5090643 w 5090643"/>
              <a:gd name="connsiteY2" fmla="*/ 990600 h 990600"/>
              <a:gd name="connsiteX3" fmla="*/ 736036 w 5090643"/>
              <a:gd name="connsiteY3" fmla="*/ 990600 h 990600"/>
              <a:gd name="connsiteX4" fmla="*/ 0 w 5090643"/>
              <a:gd name="connsiteY4" fmla="*/ 0 h 990600"/>
              <a:gd name="connsiteX0" fmla="*/ 0 w 4869505"/>
              <a:gd name="connsiteY0" fmla="*/ 0 h 990600"/>
              <a:gd name="connsiteX1" fmla="*/ 4869505 w 4869505"/>
              <a:gd name="connsiteY1" fmla="*/ 0 h 990600"/>
              <a:gd name="connsiteX2" fmla="*/ 4869505 w 4869505"/>
              <a:gd name="connsiteY2" fmla="*/ 990600 h 990600"/>
              <a:gd name="connsiteX3" fmla="*/ 514898 w 4869505"/>
              <a:gd name="connsiteY3" fmla="*/ 990600 h 990600"/>
              <a:gd name="connsiteX4" fmla="*/ 0 w 4869505"/>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505" h="990600">
                <a:moveTo>
                  <a:pt x="0" y="0"/>
                </a:moveTo>
                <a:lnTo>
                  <a:pt x="4869505" y="0"/>
                </a:lnTo>
                <a:lnTo>
                  <a:pt x="4869505" y="990600"/>
                </a:lnTo>
                <a:lnTo>
                  <a:pt x="514898" y="990600"/>
                </a:lnTo>
                <a:lnTo>
                  <a:pt x="0" y="0"/>
                </a:lnTo>
                <a:close/>
              </a:path>
            </a:pathLst>
          </a:custGeom>
          <a:solidFill>
            <a:srgbClr val="1B9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517900" y="22534"/>
            <a:ext cx="861963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The 13th International Conference on Green Technology (ICGT-XIII 2023)</a:t>
            </a:r>
            <a:endParaRPr kumimoji="0" lang="id-ID"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28" name="Rectangle 27"/>
          <p:cNvSpPr/>
          <p:nvPr/>
        </p:nvSpPr>
        <p:spPr>
          <a:xfrm>
            <a:off x="3933172" y="399630"/>
            <a:ext cx="792864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“Strengthening the Impact of STEM world (Science, Technology, Engineering, and Mathematics) for a Sustainable Future”</a:t>
            </a:r>
            <a:endParaRPr kumimoji="0" lang="id-ID" sz="1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p:cNvSpPr/>
          <p:nvPr/>
        </p:nvSpPr>
        <p:spPr>
          <a:xfrm>
            <a:off x="9101103" y="6558467"/>
            <a:ext cx="2006448" cy="276999"/>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Malang, October </a:t>
            </a:r>
            <a:r>
              <a:rPr lang="en-US" sz="1200" b="1" dirty="0">
                <a:solidFill>
                  <a:prstClr val="black"/>
                </a:solidFill>
                <a:latin typeface="Calibri" panose="020F0502020204030204"/>
              </a:rPr>
              <a:t>17-18</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2023</a:t>
            </a:r>
            <a:endParaRPr kumimoji="0" lang="id-ID"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2">
            <a:extLst>
              <a:ext uri="{FF2B5EF4-FFF2-40B4-BE49-F238E27FC236}">
                <a16:creationId xmlns:a16="http://schemas.microsoft.com/office/drawing/2014/main" id="{99BC1564-03EA-C541-9A8A-E1DA91B8FB31}"/>
              </a:ext>
            </a:extLst>
          </p:cNvPr>
          <p:cNvSpPr>
            <a:spLocks noGrp="1" noChangeArrowheads="1"/>
          </p:cNvSpPr>
          <p:nvPr>
            <p:ph type="title"/>
          </p:nvPr>
        </p:nvSpPr>
        <p:spPr>
          <a:xfrm>
            <a:off x="4445923" y="2321185"/>
            <a:ext cx="6661628" cy="843706"/>
          </a:xfrm>
        </p:spPr>
        <p:txBody>
          <a:bodyPr>
            <a:noAutofit/>
          </a:bodyPr>
          <a:lstStyle/>
          <a:p>
            <a:r>
              <a:rPr lang="en-US" altLang="en-US" sz="4800" b="1" dirty="0"/>
              <a:t>Thanks You :D</a:t>
            </a:r>
            <a:endParaRPr lang="en-US" dirty="0"/>
          </a:p>
        </p:txBody>
      </p:sp>
      <p:sp>
        <p:nvSpPr>
          <p:cNvPr id="20" name="Rectangle 2">
            <a:extLst>
              <a:ext uri="{FF2B5EF4-FFF2-40B4-BE49-F238E27FC236}">
                <a16:creationId xmlns:a16="http://schemas.microsoft.com/office/drawing/2014/main" id="{96B39B75-CAE0-204C-91BC-290BC3FAB94C}"/>
              </a:ext>
            </a:extLst>
          </p:cNvPr>
          <p:cNvSpPr txBox="1">
            <a:spLocks noChangeArrowheads="1"/>
          </p:cNvSpPr>
          <p:nvPr/>
        </p:nvSpPr>
        <p:spPr>
          <a:xfrm>
            <a:off x="4420522" y="3295766"/>
            <a:ext cx="7331377" cy="5924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#Lab. Computational Intelligence (a.k.a KC) Filkom UB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#Presenter on International </a:t>
            </a:r>
            <a:r>
              <a:rPr kumimoji="0" lang="id-ID" altLang="en-US" sz="1600" b="1" i="0" u="none" strike="noStrike" kern="1200" cap="none" spc="0" normalizeH="0" baseline="0" noProof="0" dirty="0" err="1">
                <a:ln>
                  <a:noFill/>
                </a:ln>
                <a:solidFill>
                  <a:srgbClr val="1B9042"/>
                </a:solidFill>
                <a:effectLst/>
                <a:uLnTx/>
                <a:uFillTx/>
                <a:latin typeface="Calibri Light" panose="020F0302020204030204"/>
                <a:ea typeface="+mj-ea"/>
                <a:cs typeface="+mj-cs"/>
              </a:rPr>
              <a:t>Conferences</a:t>
            </a:r>
            <a:r>
              <a:rPr kumimoji="0" lang="id-ID" altLang="en-US" sz="1600" b="1" i="0" u="none" strike="noStrike" kern="1200" cap="none" spc="0" normalizeH="0" baseline="0" noProof="0" dirty="0">
                <a:ln>
                  <a:noFill/>
                </a:ln>
                <a:solidFill>
                  <a:srgbClr val="1B9042"/>
                </a:solidFill>
                <a:effectLst/>
                <a:uLnTx/>
                <a:uFillTx/>
                <a:latin typeface="Calibri Light" panose="020F0302020204030204"/>
                <a:ea typeface="+mj-ea"/>
                <a:cs typeface="+mj-cs"/>
              </a:rPr>
              <a:t> ICGT-XIII 2023</a:t>
            </a:r>
          </a:p>
        </p:txBody>
      </p:sp>
      <p:pic>
        <p:nvPicPr>
          <p:cNvPr id="17" name="Picture 16">
            <a:extLst>
              <a:ext uri="{FF2B5EF4-FFF2-40B4-BE49-F238E27FC236}">
                <a16:creationId xmlns:a16="http://schemas.microsoft.com/office/drawing/2014/main" id="{3701BDA9-A184-6047-A272-0BF4CEBA7995}"/>
              </a:ext>
            </a:extLst>
          </p:cNvPr>
          <p:cNvPicPr>
            <a:picLocks noChangeAspect="1"/>
          </p:cNvPicPr>
          <p:nvPr/>
        </p:nvPicPr>
        <p:blipFill rotWithShape="1">
          <a:blip r:embed="rId7"/>
          <a:srcRect b="38117"/>
          <a:stretch/>
        </p:blipFill>
        <p:spPr>
          <a:xfrm>
            <a:off x="950302" y="1622848"/>
            <a:ext cx="3048682" cy="2240380"/>
          </a:xfrm>
          <a:prstGeom prst="rect">
            <a:avLst/>
          </a:prstGeom>
        </p:spPr>
      </p:pic>
    </p:spTree>
    <p:extLst>
      <p:ext uri="{BB962C8B-B14F-4D97-AF65-F5344CB8AC3E}">
        <p14:creationId xmlns:p14="http://schemas.microsoft.com/office/powerpoint/2010/main" val="3466229453"/>
      </p:ext>
    </p:extLst>
  </p:cSld>
  <p:clrMapOvr>
    <a:masterClrMapping/>
  </p:clrMapOvr>
  <mc:AlternateContent xmlns:mc="http://schemas.openxmlformats.org/markup-compatibility/2006" xmlns:p14="http://schemas.microsoft.com/office/powerpoint/2010/main">
    <mc:Choice Requires="p14">
      <p:transition spd="slow" p14:dur="2000" advTm="23770"/>
    </mc:Choice>
    <mc:Fallback xmlns="">
      <p:transition spd="slow" advTm="237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4" name="Rectangle 3"/>
          <p:cNvSpPr txBox="1">
            <a:spLocks noChangeArrowheads="1"/>
          </p:cNvSpPr>
          <p:nvPr/>
        </p:nvSpPr>
        <p:spPr>
          <a:xfrm>
            <a:off x="3676651" y="1226440"/>
            <a:ext cx="8348162" cy="4506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prstClr val="white"/>
              </a:buClr>
              <a:buSzPct val="115000"/>
              <a:buFont typeface="Wingdings" panose="05000000000000000000" pitchFamily="2" charset="2"/>
              <a:buChar char="§"/>
              <a:tabLst/>
              <a:defRPr/>
            </a:pPr>
            <a:r>
              <a:rPr kumimoji="0" lang="id-ID" sz="2400" b="1" i="0" u="none" strike="noStrike" kern="1200" cap="none" spc="0" normalizeH="0" baseline="0" noProof="0" dirty="0">
                <a:ln>
                  <a:noFill/>
                </a:ln>
                <a:solidFill>
                  <a:prstClr val="white"/>
                </a:solidFill>
                <a:effectLst/>
                <a:uLnTx/>
                <a:uFillTx/>
                <a:latin typeface="Calibri" panose="020F0502020204030204"/>
                <a:ea typeface="+mn-ea"/>
                <a:cs typeface="+mn-cs"/>
              </a:rPr>
              <a:t>Introduction</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prstClr val="white"/>
              </a:buClr>
              <a:buSzPct val="115000"/>
              <a:buFont typeface="Wingdings" panose="05000000000000000000" pitchFamily="2" charset="2"/>
              <a:buChar char="§"/>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Literature review</a:t>
            </a:r>
          </a:p>
          <a:p>
            <a:pPr marL="685800" marR="0" lvl="1" indent="-228600" algn="l" defTabSz="914400" rtl="0" eaLnBrk="1" fontAlgn="auto" latinLnBrk="0" hangingPunct="1">
              <a:lnSpc>
                <a:spcPct val="90000"/>
              </a:lnSpc>
              <a:spcBef>
                <a:spcPts val="500"/>
              </a:spcBef>
              <a:spcAft>
                <a:spcPts val="0"/>
              </a:spcAft>
              <a:buClr>
                <a:prstClr val="white"/>
              </a:buClr>
              <a:buSzPct val="115000"/>
              <a:buFont typeface="Courier New" panose="02070309020205020404" pitchFamily="49" charset="0"/>
              <a:buChar char="o"/>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Data Science of Ramadan and Deep Mining of </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Laylat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 al-</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Qadr</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
                <a:prstClr val="white"/>
              </a:buClr>
              <a:buSzPct val="115000"/>
              <a:buFont typeface="Courier New" panose="02070309020205020404" pitchFamily="49" charset="0"/>
              <a:buChar char="o"/>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Dataset Weather as Features LQ based Qur’an and </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Hadist</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prstClr val="white"/>
              </a:buClr>
              <a:buSzPct val="115000"/>
              <a:buFont typeface="Wingdings" panose="05000000000000000000" pitchFamily="2" charset="2"/>
              <a:buChar char="§"/>
              <a:tabLst/>
              <a:defRPr/>
            </a:pPr>
            <a:r>
              <a:rPr kumimoji="0" lang="id-ID" sz="2400" b="1" i="0" u="none" strike="noStrike" kern="1200" cap="none" spc="0" normalizeH="0" baseline="0" noProof="0" dirty="0" err="1">
                <a:ln>
                  <a:noFill/>
                </a:ln>
                <a:solidFill>
                  <a:prstClr val="white"/>
                </a:solidFill>
                <a:effectLst/>
                <a:uLnTx/>
                <a:uFillTx/>
                <a:latin typeface="Calibri" panose="020F0502020204030204"/>
                <a:ea typeface="+mn-ea"/>
                <a:cs typeface="+mn-cs"/>
              </a:rPr>
              <a:t>Research</a:t>
            </a:r>
            <a:r>
              <a:rPr kumimoji="0" lang="id-ID" sz="2400" b="1" i="0" u="none" strike="noStrike" kern="1200" cap="none" spc="0" normalizeH="0" baseline="0" noProof="0" dirty="0">
                <a:ln>
                  <a:noFill/>
                </a:ln>
                <a:solidFill>
                  <a:prstClr val="white"/>
                </a:solidFill>
                <a:effectLst/>
                <a:uLnTx/>
                <a:uFillTx/>
                <a:latin typeface="Calibri" panose="020F0502020204030204"/>
                <a:ea typeface="+mn-ea"/>
                <a:cs typeface="+mn-cs"/>
              </a:rPr>
              <a:t> (Novelty)</a:t>
            </a:r>
            <a:endParaRPr kumimoji="0" lang="id-ID"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prstClr val="white"/>
              </a:buClr>
              <a:buSzPct val="115000"/>
              <a:buFont typeface="Wingdings" panose="05000000000000000000" pitchFamily="2" charset="2"/>
              <a:buChar char="§"/>
              <a:tabLst/>
              <a:defRPr/>
            </a:pPr>
            <a:r>
              <a:rPr kumimoji="0" lang="id-ID" sz="2400" b="1" i="0" u="none" strike="noStrike" kern="1200" cap="none" spc="0" normalizeH="0" baseline="0" noProof="0" dirty="0">
                <a:ln>
                  <a:noFill/>
                </a:ln>
                <a:solidFill>
                  <a:prstClr val="white"/>
                </a:solidFill>
                <a:effectLst/>
                <a:uLnTx/>
                <a:uFillTx/>
                <a:latin typeface="Calibri" panose="020F0502020204030204"/>
                <a:ea typeface="+mn-ea"/>
                <a:cs typeface="+mn-cs"/>
              </a:rPr>
              <a:t>Result &amp; Discussion</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prstClr val="white"/>
              </a:buClr>
              <a:buSzPct val="115000"/>
              <a:buFont typeface="Wingdings" panose="05000000000000000000" pitchFamily="2" charset="2"/>
              <a:buChar char="§"/>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Conclusions &amp; Future Work</a:t>
            </a: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4623279" cy="981075"/>
          </a:xfrm>
        </p:spPr>
        <p:txBody>
          <a:bodyPr/>
          <a:lstStyle/>
          <a:p>
            <a:r>
              <a:rPr lang="id-ID" altLang="en-US" b="1" dirty="0">
                <a:solidFill>
                  <a:schemeClr val="bg1"/>
                </a:solidFill>
              </a:rPr>
              <a:t>Contents</a:t>
            </a:r>
            <a:endParaRPr lang="en-US" altLang="en-US" b="1" dirty="0">
              <a:solidFill>
                <a:schemeClr val="bg1"/>
              </a:solidFill>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 name="Oval 1">
            <a:extLst>
              <a:ext uri="{FF2B5EF4-FFF2-40B4-BE49-F238E27FC236}">
                <a16:creationId xmlns:a16="http://schemas.microsoft.com/office/drawing/2014/main" id="{E107D11E-02A4-4CB9-ACEB-6E9F3F768C04}"/>
              </a:ext>
            </a:extLst>
          </p:cNvPr>
          <p:cNvSpPr/>
          <p:nvPr/>
        </p:nvSpPr>
        <p:spPr>
          <a:xfrm>
            <a:off x="352231" y="1812104"/>
            <a:ext cx="3004385" cy="2538421"/>
          </a:xfrm>
          <a:prstGeom prst="ellipse">
            <a:avLst/>
          </a:prstGeom>
          <a:solidFill>
            <a:schemeClr val="bg1"/>
          </a:solidFill>
          <a:ln>
            <a:solidFill>
              <a:srgbClr val="9FCB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3" name="Picture 12">
            <a:extLst>
              <a:ext uri="{FF2B5EF4-FFF2-40B4-BE49-F238E27FC236}">
                <a16:creationId xmlns:a16="http://schemas.microsoft.com/office/drawing/2014/main" id="{50BFB456-ED57-4FDB-BC84-B19948D269E7}"/>
              </a:ext>
            </a:extLst>
          </p:cNvPr>
          <p:cNvPicPr>
            <a:picLocks noChangeAspect="1"/>
          </p:cNvPicPr>
          <p:nvPr/>
        </p:nvPicPr>
        <p:blipFill rotWithShape="1">
          <a:blip r:embed="rId4"/>
          <a:srcRect l="32964" t="10831" r="6135" b="16099"/>
          <a:stretch/>
        </p:blipFill>
        <p:spPr>
          <a:xfrm>
            <a:off x="592799" y="2441294"/>
            <a:ext cx="2523247" cy="952500"/>
          </a:xfrm>
          <a:prstGeom prst="rect">
            <a:avLst/>
          </a:prstGeom>
        </p:spPr>
      </p:pic>
      <p:pic>
        <p:nvPicPr>
          <p:cNvPr id="8" name="Graphic 7" descr="Bullseye">
            <a:extLst>
              <a:ext uri="{FF2B5EF4-FFF2-40B4-BE49-F238E27FC236}">
                <a16:creationId xmlns:a16="http://schemas.microsoft.com/office/drawing/2014/main" id="{5A8EDB76-2EE7-4E59-91FE-A2CA369B2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6950" y="1895947"/>
            <a:ext cx="914400" cy="914400"/>
          </a:xfrm>
          <a:prstGeom prst="rect">
            <a:avLst/>
          </a:prstGeom>
        </p:spPr>
      </p:pic>
      <p:pic>
        <p:nvPicPr>
          <p:cNvPr id="26" name="Graphic 25" descr="Arrow Slight curve">
            <a:extLst>
              <a:ext uri="{FF2B5EF4-FFF2-40B4-BE49-F238E27FC236}">
                <a16:creationId xmlns:a16="http://schemas.microsoft.com/office/drawing/2014/main" id="{CF64CC07-14F2-4F08-9C93-388705DAEC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37577">
            <a:off x="2073402" y="3769083"/>
            <a:ext cx="1385237" cy="914400"/>
          </a:xfrm>
          <a:prstGeom prst="rect">
            <a:avLst/>
          </a:prstGeom>
        </p:spPr>
      </p:pic>
      <p:pic>
        <p:nvPicPr>
          <p:cNvPr id="27" name="Graphic 26" descr="Arrow Slight curve">
            <a:extLst>
              <a:ext uri="{FF2B5EF4-FFF2-40B4-BE49-F238E27FC236}">
                <a16:creationId xmlns:a16="http://schemas.microsoft.com/office/drawing/2014/main" id="{A36135E6-0C29-402A-AB53-B4EEA90014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37577">
            <a:off x="2332167" y="3672714"/>
            <a:ext cx="1385237" cy="914400"/>
          </a:xfrm>
          <a:prstGeom prst="rect">
            <a:avLst/>
          </a:prstGeom>
        </p:spPr>
      </p:pic>
    </p:spTree>
    <p:extLst>
      <p:ext uri="{BB962C8B-B14F-4D97-AF65-F5344CB8AC3E}">
        <p14:creationId xmlns:p14="http://schemas.microsoft.com/office/powerpoint/2010/main" val="105585792"/>
      </p:ext>
    </p:extLst>
  </p:cSld>
  <p:clrMapOvr>
    <a:masterClrMapping/>
  </p:clrMapOvr>
  <mc:AlternateContent xmlns:mc="http://schemas.openxmlformats.org/markup-compatibility/2006" xmlns:p14="http://schemas.microsoft.com/office/powerpoint/2010/main">
    <mc:Choice Requires="p14">
      <p:transition spd="slow" p14:dur="2000" advTm="8"/>
    </mc:Choice>
    <mc:Fallback xmlns="">
      <p:transition spd="slow" advTm="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8196262" cy="981075"/>
          </a:xfrm>
        </p:spPr>
        <p:txBody>
          <a:bodyPr>
            <a:normAutofit/>
          </a:bodyPr>
          <a:lstStyle/>
          <a:p>
            <a:r>
              <a:rPr lang="id-ID" altLang="en-US" b="1" dirty="0">
                <a:solidFill>
                  <a:schemeClr val="bg1"/>
                </a:solidFill>
              </a:rPr>
              <a:t>Introduction</a:t>
            </a:r>
            <a:endParaRPr lang="en-US" altLang="en-US" b="1" dirty="0">
              <a:solidFill>
                <a:schemeClr val="bg1"/>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100" y="1497895"/>
            <a:ext cx="6549934" cy="428864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Interconnected with features in the Qur'an and Hadith regarding the importance of the role, contribution and synergy between science and technology supported by community organizations through NU community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etc</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Campus and Government.</a:t>
            </a: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There are numerous secrets in the form of interesting puzzles in the “Signs of Truth” package contained in the Qur'an, one of which is the riddle of when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Laylat</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al-</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Qadr</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(LQ) occurred in QS Al Qadr:1-5.</a:t>
            </a: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Therefore, there is a necessity to use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685800" marR="0" lvl="1" indent="-228600" algn="l" defTabSz="914400" rtl="0" eaLnBrk="1" fontAlgn="auto" latinLnBrk="0" hangingPunct="1">
              <a:lnSpc>
                <a:spcPct val="75000"/>
              </a:lnSpc>
              <a:spcBef>
                <a:spcPts val="500"/>
              </a:spcBef>
              <a:spcAft>
                <a:spcPts val="0"/>
              </a:spcAft>
              <a:buClr>
                <a:prstClr val="white"/>
              </a:buClr>
              <a:buSzPct val="115000"/>
              <a:buFont typeface="Courier New" panose="02070309020205020404" pitchFamily="49" charset="0"/>
              <a:buChar char="o"/>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Inspired</a:t>
            </a:r>
          </a:p>
          <a:p>
            <a:pPr lvl="2">
              <a:lnSpc>
                <a:spcPct val="75000"/>
              </a:lnSpc>
              <a:buClr>
                <a:prstClr val="white"/>
              </a:buClr>
              <a:buSzPct val="115000"/>
              <a:buFont typeface="Wingdings" panose="05000000000000000000" pitchFamily="2" charset="2"/>
              <a:buChar char="ü"/>
              <a:defRPr/>
            </a:pPr>
            <a:r>
              <a:rPr lang="en-US" sz="1600" b="1" dirty="0">
                <a:solidFill>
                  <a:prstClr val="white"/>
                </a:solidFill>
                <a:latin typeface="Calibri" panose="020F0502020204030204"/>
              </a:rPr>
              <a:t>Qur’an</a:t>
            </a:r>
          </a:p>
          <a:p>
            <a:pPr lvl="2">
              <a:lnSpc>
                <a:spcPct val="75000"/>
              </a:lnSpc>
              <a:buClr>
                <a:prstClr val="white"/>
              </a:buClr>
              <a:buSzPct val="115000"/>
              <a:buFont typeface="Wingdings" panose="05000000000000000000" pitchFamily="2" charset="2"/>
              <a:buChar char="ü"/>
              <a:defRPr/>
            </a:pPr>
            <a:r>
              <a:rPr lang="en-US" sz="1600" b="1" dirty="0">
                <a:solidFill>
                  <a:prstClr val="white"/>
                </a:solidFill>
                <a:latin typeface="Calibri" panose="020F0502020204030204"/>
              </a:rPr>
              <a:t>Hadith</a:t>
            </a:r>
          </a:p>
          <a:p>
            <a:pPr lvl="2">
              <a:lnSpc>
                <a:spcPct val="75000"/>
              </a:lnSpc>
              <a:buClr>
                <a:prstClr val="white"/>
              </a:buClr>
              <a:buSzPct val="115000"/>
              <a:buFont typeface="Wingdings" panose="05000000000000000000" pitchFamily="2" charset="2"/>
              <a:buChar char="ü"/>
              <a:defRPr/>
            </a:pPr>
            <a:r>
              <a:rPr lang="en-US" sz="1600" b="1" dirty="0">
                <a:solidFill>
                  <a:prstClr val="white"/>
                </a:solidFill>
                <a:latin typeface="Calibri" panose="020F0502020204030204"/>
              </a:rPr>
              <a:t>Supervised by “Ulama </a:t>
            </a:r>
            <a:r>
              <a:rPr lang="en-US" sz="1600" b="1" dirty="0" err="1">
                <a:solidFill>
                  <a:prstClr val="white"/>
                </a:solidFill>
                <a:latin typeface="Calibri" panose="020F0502020204030204"/>
              </a:rPr>
              <a:t>Aswaja</a:t>
            </a:r>
            <a:r>
              <a:rPr lang="en-US" sz="1600" b="1" dirty="0">
                <a:solidFill>
                  <a:prstClr val="white"/>
                </a:solidFill>
                <a:latin typeface="Calibri" panose="020F0502020204030204"/>
              </a:rPr>
              <a:t>” and Community</a:t>
            </a:r>
          </a:p>
          <a:p>
            <a:pPr marL="685800" marR="0" lvl="1" indent="-228600" algn="l" defTabSz="914400" rtl="0" eaLnBrk="1" fontAlgn="auto" latinLnBrk="0" hangingPunct="1">
              <a:lnSpc>
                <a:spcPct val="75000"/>
              </a:lnSpc>
              <a:spcBef>
                <a:spcPts val="500"/>
              </a:spcBef>
              <a:spcAft>
                <a:spcPts val="0"/>
              </a:spcAft>
              <a:buClr>
                <a:prstClr val="white"/>
              </a:buClr>
              <a:buSzPct val="115000"/>
              <a:buFont typeface="Courier New" panose="02070309020205020404" pitchFamily="49" charset="0"/>
              <a:buChar char="o"/>
              <a:tabLst/>
              <a:defRPr/>
            </a:pPr>
            <a:r>
              <a:rPr kumimoji="0" lang="it-IT" sz="1600" b="1" i="0" u="none" strike="noStrike" kern="1200" cap="none" spc="0" normalizeH="0" baseline="0" noProof="0" dirty="0">
                <a:ln>
                  <a:noFill/>
                </a:ln>
                <a:solidFill>
                  <a:prstClr val="white"/>
                </a:solidFill>
                <a:effectLst/>
                <a:uLnTx/>
                <a:uFillTx/>
                <a:latin typeface="Calibri" panose="020F0502020204030204"/>
                <a:ea typeface="+mn-ea"/>
                <a:cs typeface="+mn-cs"/>
              </a:rPr>
              <a:t>Hybrid AI Engine </a:t>
            </a:r>
          </a:p>
          <a:p>
            <a:pPr lvl="2">
              <a:lnSpc>
                <a:spcPct val="75000"/>
              </a:lnSpc>
              <a:buClr>
                <a:prstClr val="white"/>
              </a:buClr>
              <a:buSzPct val="115000"/>
              <a:buFont typeface="Wingdings" panose="05000000000000000000" pitchFamily="2" charset="2"/>
              <a:buChar char="ü"/>
              <a:defRPr/>
            </a:pPr>
            <a:r>
              <a:rPr lang="it-IT" sz="1600" b="1" dirty="0" err="1">
                <a:solidFill>
                  <a:prstClr val="white"/>
                </a:solidFill>
                <a:latin typeface="Calibri" panose="020F0502020204030204"/>
              </a:rPr>
              <a:t>Contribution</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iQra</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algorithm</a:t>
            </a:r>
            <a:r>
              <a:rPr lang="it-IT" sz="1600" b="1" dirty="0">
                <a:solidFill>
                  <a:prstClr val="white"/>
                </a:solidFill>
                <a:latin typeface="Calibri" panose="020F0502020204030204"/>
              </a:rPr>
              <a:t> to LQ </a:t>
            </a:r>
            <a:r>
              <a:rPr lang="en-US" sz="1600" b="1" dirty="0">
                <a:solidFill>
                  <a:prstClr val="white"/>
                </a:solidFill>
                <a:latin typeface="Calibri" panose="020F0502020204030204"/>
              </a:rPr>
              <a:t>Identification</a:t>
            </a:r>
          </a:p>
          <a:p>
            <a:pPr lvl="2">
              <a:lnSpc>
                <a:spcPct val="75000"/>
              </a:lnSpc>
              <a:buClr>
                <a:prstClr val="white"/>
              </a:buClr>
              <a:buSzPct val="115000"/>
              <a:buFont typeface="Wingdings" panose="05000000000000000000" pitchFamily="2" charset="2"/>
              <a:buChar char="ü"/>
              <a:defRPr/>
            </a:pPr>
            <a:r>
              <a:rPr lang="it-IT" sz="1600" b="1" dirty="0" err="1">
                <a:solidFill>
                  <a:prstClr val="white"/>
                </a:solidFill>
                <a:latin typeface="Calibri" panose="020F0502020204030204"/>
              </a:rPr>
              <a:t>This</a:t>
            </a:r>
            <a:r>
              <a:rPr lang="it-IT" sz="1600" b="1" dirty="0">
                <a:solidFill>
                  <a:prstClr val="white"/>
                </a:solidFill>
                <a:latin typeface="Calibri" panose="020F0502020204030204"/>
              </a:rPr>
              <a:t> puzzle </a:t>
            </a:r>
            <a:r>
              <a:rPr lang="it-IT" sz="1600" b="1" dirty="0" err="1">
                <a:solidFill>
                  <a:prstClr val="white"/>
                </a:solidFill>
                <a:latin typeface="Calibri" panose="020F0502020204030204"/>
              </a:rPr>
              <a:t>is</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actually</a:t>
            </a:r>
            <a:r>
              <a:rPr lang="it-IT" sz="1600" b="1" dirty="0">
                <a:solidFill>
                  <a:prstClr val="white"/>
                </a:solidFill>
                <a:latin typeface="Calibri" panose="020F0502020204030204"/>
              </a:rPr>
              <a:t> easy and can be </a:t>
            </a:r>
            <a:r>
              <a:rPr lang="it-IT" sz="1600" b="1" dirty="0" err="1">
                <a:solidFill>
                  <a:prstClr val="white"/>
                </a:solidFill>
                <a:latin typeface="Calibri" panose="020F0502020204030204"/>
              </a:rPr>
              <a:t>solved</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using</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applied</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technology</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such</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as</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scientific</a:t>
            </a:r>
            <a:r>
              <a:rPr lang="it-IT" sz="1600" b="1" dirty="0">
                <a:solidFill>
                  <a:prstClr val="white"/>
                </a:solidFill>
                <a:latin typeface="Calibri" panose="020F0502020204030204"/>
              </a:rPr>
              <a:t> Data Science, “</a:t>
            </a:r>
            <a:r>
              <a:rPr lang="it-IT" sz="1600" b="1" dirty="0" err="1">
                <a:solidFill>
                  <a:prstClr val="white"/>
                </a:solidFill>
                <a:latin typeface="Calibri" panose="020F0502020204030204"/>
              </a:rPr>
              <a:t>let</a:t>
            </a:r>
            <a:r>
              <a:rPr lang="it-IT" sz="1600" b="1" dirty="0">
                <a:solidFill>
                  <a:prstClr val="white"/>
                </a:solidFill>
                <a:latin typeface="Calibri" panose="020F0502020204030204"/>
              </a:rPr>
              <a:t> the data do the </a:t>
            </a:r>
            <a:r>
              <a:rPr lang="it-IT" sz="1600" b="1" dirty="0" err="1">
                <a:solidFill>
                  <a:prstClr val="white"/>
                </a:solidFill>
                <a:latin typeface="Calibri" panose="020F0502020204030204"/>
              </a:rPr>
              <a:t>talking</a:t>
            </a:r>
            <a:r>
              <a:rPr lang="it-IT" sz="1600" b="1" dirty="0">
                <a:solidFill>
                  <a:prstClr val="white"/>
                </a:solidFill>
                <a:latin typeface="Calibri" panose="020F0502020204030204"/>
              </a:rPr>
              <a:t>” the </a:t>
            </a:r>
            <a:r>
              <a:rPr lang="it-IT" sz="1600" b="1" dirty="0" err="1">
                <a:solidFill>
                  <a:prstClr val="white"/>
                </a:solidFill>
                <a:latin typeface="Calibri" panose="020F0502020204030204"/>
              </a:rPr>
              <a:t>sign</a:t>
            </a:r>
            <a:r>
              <a:rPr lang="it-IT" sz="1600" b="1" dirty="0">
                <a:solidFill>
                  <a:prstClr val="white"/>
                </a:solidFill>
                <a:latin typeface="Calibri" panose="020F0502020204030204"/>
              </a:rPr>
              <a:t> </a:t>
            </a:r>
            <a:r>
              <a:rPr lang="it-IT" sz="1600" b="1" dirty="0" err="1">
                <a:solidFill>
                  <a:prstClr val="white"/>
                </a:solidFill>
                <a:latin typeface="Calibri" panose="020F0502020204030204"/>
              </a:rPr>
              <a:t>truth</a:t>
            </a:r>
            <a:r>
              <a:rPr lang="it-IT" sz="1600" b="1" dirty="0">
                <a:solidFill>
                  <a:prstClr val="white"/>
                </a:solidFill>
                <a:latin typeface="Calibri" panose="020F0502020204030204"/>
              </a:rPr>
              <a:t> of Islam. </a:t>
            </a:r>
            <a:r>
              <a:rPr lang="it-IT" sz="1600" b="1" dirty="0">
                <a:solidFill>
                  <a:prstClr val="white"/>
                </a:solidFill>
                <a:latin typeface="Calibri" panose="020F0502020204030204"/>
                <a:sym typeface="Wingdings" pitchFamily="2" charset="2"/>
              </a:rPr>
              <a:t> </a:t>
            </a: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p:cNvSpPr/>
          <p:nvPr/>
        </p:nvSpPr>
        <p:spPr>
          <a:xfrm>
            <a:off x="523966" y="4624628"/>
            <a:ext cx="418793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Fact of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Lailatul</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Qadar</a:t>
            </a: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56B8294-B27D-43F4-B1F7-589C6D4C84D7}"/>
              </a:ext>
            </a:extLst>
          </p:cNvPr>
          <p:cNvPicPr>
            <a:picLocks noChangeAspect="1"/>
          </p:cNvPicPr>
          <p:nvPr/>
        </p:nvPicPr>
        <p:blipFill>
          <a:blip r:embed="rId5"/>
          <a:stretch>
            <a:fillRect/>
          </a:stretch>
        </p:blipFill>
        <p:spPr>
          <a:xfrm>
            <a:off x="7082970" y="22124"/>
            <a:ext cx="1273879" cy="1106738"/>
          </a:xfrm>
          <a:prstGeom prst="rect">
            <a:avLst/>
          </a:prstGeom>
        </p:spPr>
      </p:pic>
      <p:pic>
        <p:nvPicPr>
          <p:cNvPr id="3" name="Picture 2">
            <a:extLst>
              <a:ext uri="{FF2B5EF4-FFF2-40B4-BE49-F238E27FC236}">
                <a16:creationId xmlns:a16="http://schemas.microsoft.com/office/drawing/2014/main" id="{DA257E08-F09F-F34F-AF9B-C94A36FA4A9D}"/>
              </a:ext>
            </a:extLst>
          </p:cNvPr>
          <p:cNvPicPr>
            <a:picLocks noChangeAspect="1"/>
          </p:cNvPicPr>
          <p:nvPr/>
        </p:nvPicPr>
        <p:blipFill>
          <a:blip r:embed="rId6">
            <a:extLst>
              <a:ext uri="{BEBA8EAE-BF5A-486C-A8C5-ECC9F3942E4B}">
                <a14:imgProps xmlns:a14="http://schemas.microsoft.com/office/drawing/2010/main">
                  <a14:imgLayer r:embed="rId7">
                    <a14:imgEffect>
                      <a14:artisticTexturizer/>
                    </a14:imgEffect>
                  </a14:imgLayer>
                </a14:imgProps>
              </a:ext>
            </a:extLst>
          </a:blip>
          <a:stretch>
            <a:fillRect/>
          </a:stretch>
        </p:blipFill>
        <p:spPr>
          <a:xfrm>
            <a:off x="825309" y="1651514"/>
            <a:ext cx="3494900" cy="2771817"/>
          </a:xfrm>
          <a:prstGeom prst="rect">
            <a:avLst/>
          </a:prstGeom>
        </p:spPr>
      </p:pic>
    </p:spTree>
    <p:extLst>
      <p:ext uri="{BB962C8B-B14F-4D97-AF65-F5344CB8AC3E}">
        <p14:creationId xmlns:p14="http://schemas.microsoft.com/office/powerpoint/2010/main" val="3096156645"/>
      </p:ext>
    </p:extLst>
  </p:cSld>
  <p:clrMapOvr>
    <a:masterClrMapping/>
  </p:clrMapOvr>
  <mc:AlternateContent xmlns:mc="http://schemas.openxmlformats.org/markup-compatibility/2006" xmlns:p14="http://schemas.microsoft.com/office/powerpoint/2010/main">
    <mc:Choice Requires="p14">
      <p:transition spd="slow" p14:dur="2000" advTm="57"/>
    </mc:Choice>
    <mc:Fallback xmlns="">
      <p:transition spd="slow" advTm="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281862" cy="981075"/>
          </a:xfrm>
        </p:spPr>
        <p:txBody>
          <a:bodyPr>
            <a:noAutofit/>
          </a:bodyPr>
          <a:lstStyle/>
          <a:p>
            <a:r>
              <a:rPr lang="en-US" altLang="en-US" sz="4000" b="1" dirty="0">
                <a:solidFill>
                  <a:schemeClr val="bg1"/>
                </a:solidFill>
              </a:rPr>
              <a:t>Literature | </a:t>
            </a:r>
            <a:r>
              <a:rPr lang="en-US" altLang="en-US" sz="3200" b="1" dirty="0">
                <a:solidFill>
                  <a:schemeClr val="bg1"/>
                </a:solidFill>
              </a:rPr>
              <a:t>Data Science of Ramadan</a:t>
            </a:r>
            <a:endParaRPr lang="en-US" altLang="en-US" sz="4000" b="1" dirty="0">
              <a:solidFill>
                <a:schemeClr val="bg1"/>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5" name="Rectangle 3"/>
          <p:cNvSpPr txBox="1">
            <a:spLocks noChangeArrowheads="1"/>
          </p:cNvSpPr>
          <p:nvPr/>
        </p:nvSpPr>
        <p:spPr>
          <a:xfrm>
            <a:off x="5118100" y="1497895"/>
            <a:ext cx="6808857" cy="428864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75000"/>
              </a:lnSpc>
              <a:buClr>
                <a:prstClr val="white"/>
              </a:buClr>
              <a:buSzPct val="115000"/>
              <a:buFont typeface="Wingdings" panose="05000000000000000000" pitchFamily="2" charset="2"/>
              <a:buChar char="§"/>
              <a:defRPr/>
            </a:pPr>
            <a:r>
              <a:rPr kumimoji="0" lang="en-US" sz="1800" b="1" i="0" u="none" strike="noStrike" kern="1200" cap="none" spc="0" normalizeH="0" baseline="0" noProof="0" dirty="0" err="1">
                <a:ln>
                  <a:noFill/>
                </a:ln>
                <a:solidFill>
                  <a:srgbClr val="1B9042"/>
                </a:solidFill>
                <a:effectLst/>
                <a:uLnTx/>
                <a:uFillTx/>
                <a:latin typeface="Calibri" panose="020F0502020204030204"/>
                <a:ea typeface="+mn-ea"/>
                <a:cs typeface="+mn-cs"/>
              </a:rPr>
              <a:t>Laylat</a:t>
            </a:r>
            <a:r>
              <a:rPr kumimoji="0" lang="en-US" sz="1800" b="1" i="0" u="none" strike="noStrike" kern="1200" cap="none" spc="0" normalizeH="0" baseline="0" noProof="0" dirty="0">
                <a:ln>
                  <a:noFill/>
                </a:ln>
                <a:solidFill>
                  <a:srgbClr val="1B9042"/>
                </a:solidFill>
                <a:effectLst/>
                <a:uLnTx/>
                <a:uFillTx/>
                <a:latin typeface="Calibri" panose="020F0502020204030204"/>
                <a:ea typeface="+mn-ea"/>
                <a:cs typeface="+mn-cs"/>
              </a:rPr>
              <a:t> al-</a:t>
            </a:r>
            <a:r>
              <a:rPr kumimoji="0" lang="en-US" sz="1800" b="1" i="0" u="none" strike="noStrike" kern="1200" cap="none" spc="0" normalizeH="0" baseline="0" noProof="0" dirty="0" err="1">
                <a:ln>
                  <a:noFill/>
                </a:ln>
                <a:solidFill>
                  <a:srgbClr val="1B9042"/>
                </a:solidFill>
                <a:effectLst/>
                <a:uLnTx/>
                <a:uFillTx/>
                <a:latin typeface="Calibri" panose="020F0502020204030204"/>
                <a:ea typeface="+mn-ea"/>
                <a:cs typeface="+mn-cs"/>
              </a:rPr>
              <a:t>Qadr</a:t>
            </a:r>
            <a:r>
              <a:rPr kumimoji="0" lang="en-US" sz="1800" b="1" i="0" u="none" strike="noStrike" kern="1200" cap="none" spc="0" normalizeH="0" baseline="0" noProof="0" dirty="0">
                <a:ln>
                  <a:noFill/>
                </a:ln>
                <a:solidFill>
                  <a:srgbClr val="1B9042"/>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is a night (bright-night) which is considered unique because it only occurs once a year and only occurs in the month of Ramadan. </a:t>
            </a:r>
          </a:p>
          <a:p>
            <a:pPr algn="just">
              <a:lnSpc>
                <a:spcPct val="75000"/>
              </a:lnSpc>
              <a:buClr>
                <a:prstClr val="white"/>
              </a:buClr>
              <a:buSzPct val="115000"/>
              <a:buFont typeface="Wingdings" panose="05000000000000000000" pitchFamily="2" charset="2"/>
              <a:buChar char="§"/>
              <a:defRPr/>
            </a:pPr>
            <a:r>
              <a:rPr kumimoji="0" lang="en-US" sz="1800" b="1" i="0" u="none" strike="noStrike" kern="1200" cap="none" spc="0" normalizeH="0" baseline="0" noProof="0" dirty="0">
                <a:ln>
                  <a:noFill/>
                </a:ln>
                <a:solidFill>
                  <a:srgbClr val="1B9042"/>
                </a:solidFill>
                <a:effectLst/>
                <a:uLnTx/>
                <a:uFillTx/>
                <a:latin typeface="Calibri" panose="020F0502020204030204"/>
                <a:ea typeface="+mn-ea"/>
                <a:cs typeface="+mn-cs"/>
              </a:rPr>
              <a:t>Data  Science of Ramadan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is an approach to how our Science recognizes the Signs of Truth from Allah SWT using science from advanced technology to reveal the meaning or identification of the Signs of Truth of an event in the month of Ramadan, one of which is related to performing Deep Mining computation of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Laylat</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al-</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Qadr</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a:t>
            </a:r>
          </a:p>
          <a:p>
            <a:pPr algn="just">
              <a:lnSpc>
                <a:spcPct val="75000"/>
              </a:lnSpc>
              <a:buClr>
                <a:prstClr val="white"/>
              </a:buClr>
              <a:buSzPct val="115000"/>
              <a:buFont typeface="Wingdings" panose="05000000000000000000" pitchFamily="2" charset="2"/>
              <a:buChar char="§"/>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When viewed from the air temperature feature, the air temperature is "</a:t>
            </a:r>
            <a:r>
              <a:rPr kumimoji="0" lang="en-US" sz="1800" b="1" i="0" u="none" strike="noStrike" kern="1200" cap="none" spc="0" normalizeH="0" baseline="0" noProof="0" dirty="0">
                <a:ln>
                  <a:noFill/>
                </a:ln>
                <a:solidFill>
                  <a:srgbClr val="1B9042"/>
                </a:solidFill>
                <a:effectLst/>
                <a:uLnTx/>
                <a:uFillTx/>
                <a:latin typeface="Calibri" panose="020F0502020204030204"/>
                <a:ea typeface="+mn-ea"/>
                <a:cs typeface="+mn-cs"/>
              </a:rPr>
              <a:t>not cold and not hot</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which as the reference from the Hadith of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Rasulullah</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SAW is in the atmospheric layer closest to the earth.</a:t>
            </a:r>
          </a:p>
        </p:txBody>
      </p:sp>
      <p:pic>
        <p:nvPicPr>
          <p:cNvPr id="23" name="Picture 22">
            <a:extLst>
              <a:ext uri="{FF2B5EF4-FFF2-40B4-BE49-F238E27FC236}">
                <a16:creationId xmlns:a16="http://schemas.microsoft.com/office/drawing/2014/main" id="{204817F9-FC4F-4BB9-944B-7BD67A4F7D7A}"/>
              </a:ext>
            </a:extLst>
          </p:cNvPr>
          <p:cNvPicPr>
            <a:picLocks noChangeAspect="1"/>
          </p:cNvPicPr>
          <p:nvPr/>
        </p:nvPicPr>
        <p:blipFill>
          <a:blip r:embed="rId5"/>
          <a:stretch>
            <a:fillRect/>
          </a:stretch>
        </p:blipFill>
        <p:spPr>
          <a:xfrm>
            <a:off x="7082970" y="22124"/>
            <a:ext cx="1273879" cy="1106738"/>
          </a:xfrm>
          <a:prstGeom prst="rect">
            <a:avLst/>
          </a:prstGeom>
        </p:spPr>
      </p:pic>
      <p:sp>
        <p:nvSpPr>
          <p:cNvPr id="17" name="Rectangle 16">
            <a:extLst>
              <a:ext uri="{FF2B5EF4-FFF2-40B4-BE49-F238E27FC236}">
                <a16:creationId xmlns:a16="http://schemas.microsoft.com/office/drawing/2014/main" id="{BA089F71-89DE-7245-B955-684B5A30D723}"/>
              </a:ext>
            </a:extLst>
          </p:cNvPr>
          <p:cNvSpPr/>
          <p:nvPr/>
        </p:nvSpPr>
        <p:spPr>
          <a:xfrm>
            <a:off x="523966" y="4624628"/>
            <a:ext cx="418793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Earth's Atmospheric Layers NASA [5]</a:t>
            </a: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363C557E-C9A5-FD47-B439-9F7A7520272A}"/>
              </a:ext>
            </a:extLst>
          </p:cNvPr>
          <p:cNvPicPr/>
          <p:nvPr/>
        </p:nvPicPr>
        <p:blipFill>
          <a:blip r:embed="rId6" cstate="print">
            <a:extLst>
              <a:ext uri="{28A0092B-C50C-407E-A947-70E740481C1C}">
                <a14:useLocalDpi xmlns:a14="http://schemas.microsoft.com/office/drawing/2010/main" val="0"/>
              </a:ext>
            </a:extLst>
          </a:blip>
          <a:srcRect l="7645" t="10020" r="10957" b="4669"/>
          <a:stretch>
            <a:fillRect/>
          </a:stretch>
        </p:blipFill>
        <p:spPr bwMode="auto">
          <a:xfrm>
            <a:off x="519298" y="1749288"/>
            <a:ext cx="4074836" cy="2693180"/>
          </a:xfrm>
          <a:prstGeom prst="rect">
            <a:avLst/>
          </a:prstGeom>
          <a:noFill/>
          <a:ln>
            <a:noFill/>
          </a:ln>
        </p:spPr>
      </p:pic>
    </p:spTree>
    <p:extLst>
      <p:ext uri="{BB962C8B-B14F-4D97-AF65-F5344CB8AC3E}">
        <p14:creationId xmlns:p14="http://schemas.microsoft.com/office/powerpoint/2010/main" val="227272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281862" cy="981075"/>
          </a:xfrm>
        </p:spPr>
        <p:txBody>
          <a:bodyPr>
            <a:noAutofit/>
          </a:bodyPr>
          <a:lstStyle/>
          <a:p>
            <a:r>
              <a:rPr lang="en-US" altLang="en-US" sz="4000" b="1" dirty="0">
                <a:solidFill>
                  <a:schemeClr val="bg1"/>
                </a:solidFill>
              </a:rPr>
              <a:t>Literature | </a:t>
            </a:r>
            <a:r>
              <a:rPr lang="en-US" altLang="en-US" sz="3600" b="1" dirty="0">
                <a:solidFill>
                  <a:schemeClr val="bg1"/>
                </a:solidFill>
              </a:rPr>
              <a:t>Qur’an and Hadith </a:t>
            </a:r>
            <a:endParaRPr lang="en-US" altLang="en-US" sz="4000" b="1" dirty="0">
              <a:solidFill>
                <a:schemeClr val="bg1"/>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5" name="Rectangle 3"/>
          <p:cNvSpPr txBox="1">
            <a:spLocks noChangeArrowheads="1"/>
          </p:cNvSpPr>
          <p:nvPr/>
        </p:nvSpPr>
        <p:spPr>
          <a:xfrm>
            <a:off x="5118100" y="1497895"/>
            <a:ext cx="6808857" cy="428864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75000"/>
              </a:lnSpc>
              <a:buClr>
                <a:prstClr val="white"/>
              </a:buClr>
              <a:buSzPct val="115000"/>
              <a:buFont typeface="Wingdings" panose="05000000000000000000" pitchFamily="2" charset="2"/>
              <a:buChar char="§"/>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Allah SWT gives clear and obvious signs, especially on the occurrence of LQ.</a:t>
            </a: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Regarding the LQ features, in the Hadith [Sahih Al Bukhari Vol. 3 Book of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Laylatul</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Qadr</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Hadith 2017; Sahih Al Bukhari Vol. 1 Book of Faith Hadith 49; Sahih Muslim Vol. 2 Book of Fasting Hadith 2364;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Sunan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Al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Tirmidhi</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Book of Fasting Hadith 794; Sahih Al Bukhari Vol. 3 Book of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I'tikaaf</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Hadith 2020; Sahih Muslim Vol. 2 Book of Fasting Hadith 2621; Sahih Al Bukhari Vol. 3 Book of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Laylatul</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Qadr</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Hadith 2015] it has been mentioned that Muslims have been shown the signs of its occurrence and presence [10], which include:</a:t>
            </a:r>
          </a:p>
          <a:p>
            <a:pPr lvl="1" algn="just">
              <a:lnSpc>
                <a:spcPct val="75000"/>
              </a:lnSpc>
              <a:buClr>
                <a:prstClr val="white"/>
              </a:buClr>
              <a:buSzPct val="115000"/>
              <a:buFont typeface="Courier New" panose="02070309020205020404" pitchFamily="49" charset="0"/>
              <a:buChar char="o"/>
              <a:defRPr/>
            </a:pPr>
            <a:r>
              <a:rPr lang="en-US" sz="1600" b="1" dirty="0">
                <a:solidFill>
                  <a:schemeClr val="bg1"/>
                </a:solidFill>
                <a:latin typeface="Calibri" panose="020F0502020204030204"/>
              </a:rPr>
              <a:t>On that day, </a:t>
            </a:r>
            <a:r>
              <a:rPr lang="en-US" sz="1600" b="1" dirty="0">
                <a:solidFill>
                  <a:srgbClr val="1B9042"/>
                </a:solidFill>
                <a:latin typeface="Calibri" panose="020F0502020204030204"/>
              </a:rPr>
              <a:t>the sun does not shine too hot with very cool weather</a:t>
            </a:r>
            <a:r>
              <a:rPr lang="en-US" sz="1600" b="1" dirty="0">
                <a:solidFill>
                  <a:schemeClr val="bg1"/>
                </a:solidFill>
                <a:latin typeface="Calibri" panose="020F0502020204030204"/>
              </a:rPr>
              <a:t>, as the hadith narrated by Imam Muslim. </a:t>
            </a:r>
          </a:p>
          <a:p>
            <a:pPr lvl="1" algn="just">
              <a:lnSpc>
                <a:spcPct val="75000"/>
              </a:lnSpc>
              <a:buClr>
                <a:prstClr val="white"/>
              </a:buClr>
              <a:buSzPct val="115000"/>
              <a:buFont typeface="Courier New" panose="02070309020205020404" pitchFamily="49" charset="0"/>
              <a:buChar char="o"/>
              <a:defRPr/>
            </a:pPr>
            <a:r>
              <a:rPr lang="en-US" sz="1600" b="1" dirty="0">
                <a:solidFill>
                  <a:schemeClr val="bg1"/>
                </a:solidFill>
                <a:latin typeface="Calibri" panose="020F0502020204030204"/>
              </a:rPr>
              <a:t>At night, </a:t>
            </a:r>
            <a:r>
              <a:rPr lang="en-US" sz="1600" b="1" dirty="0">
                <a:solidFill>
                  <a:srgbClr val="1B9042"/>
                </a:solidFill>
                <a:latin typeface="Calibri" panose="020F0502020204030204"/>
              </a:rPr>
              <a:t>the sky looks clean without the sight of the slightest cloud, the atmosphere is calm and quiet, not cold and not hot</a:t>
            </a:r>
            <a:r>
              <a:rPr lang="en-US" sz="1600" b="1" dirty="0">
                <a:solidFill>
                  <a:schemeClr val="bg1"/>
                </a:solidFill>
                <a:latin typeface="Calibri" panose="020F0502020204030204"/>
              </a:rPr>
              <a:t>. This is based on a narration by Imam Ahmad.</a:t>
            </a:r>
          </a:p>
          <a:p>
            <a:pPr algn="just">
              <a:lnSpc>
                <a:spcPct val="75000"/>
              </a:lnSpc>
              <a:buClr>
                <a:prstClr val="white"/>
              </a:buClr>
              <a:buSzPct val="115000"/>
              <a:buFont typeface="Wingdings" panose="05000000000000000000" pitchFamily="2" charset="2"/>
              <a:buChar char="§"/>
              <a:defRPr/>
            </a:pP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In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Mu'jam</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at-Tabari</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al</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-Kabir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stated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that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Prophet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SAW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said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“On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night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of</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Laylat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al</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-Qadr,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sky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clean</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air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not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cold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or</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hot,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sky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not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cloudy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there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no</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rain</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stars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do</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not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appear</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and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during</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day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sun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does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not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shine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so</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hot”.</a:t>
            </a:r>
          </a:p>
        </p:txBody>
      </p:sp>
      <p:pic>
        <p:nvPicPr>
          <p:cNvPr id="23" name="Picture 22">
            <a:extLst>
              <a:ext uri="{FF2B5EF4-FFF2-40B4-BE49-F238E27FC236}">
                <a16:creationId xmlns:a16="http://schemas.microsoft.com/office/drawing/2014/main" id="{204817F9-FC4F-4BB9-944B-7BD67A4F7D7A}"/>
              </a:ext>
            </a:extLst>
          </p:cNvPr>
          <p:cNvPicPr>
            <a:picLocks noChangeAspect="1"/>
          </p:cNvPicPr>
          <p:nvPr/>
        </p:nvPicPr>
        <p:blipFill>
          <a:blip r:embed="rId5"/>
          <a:stretch>
            <a:fillRect/>
          </a:stretch>
        </p:blipFill>
        <p:spPr>
          <a:xfrm>
            <a:off x="7082970" y="22124"/>
            <a:ext cx="1273879" cy="1106738"/>
          </a:xfrm>
          <a:prstGeom prst="rect">
            <a:avLst/>
          </a:prstGeom>
        </p:spPr>
      </p:pic>
      <p:sp>
        <p:nvSpPr>
          <p:cNvPr id="24" name="Rectangle 23">
            <a:extLst>
              <a:ext uri="{FF2B5EF4-FFF2-40B4-BE49-F238E27FC236}">
                <a16:creationId xmlns:a16="http://schemas.microsoft.com/office/drawing/2014/main" id="{A1CEC131-7FFA-474C-A741-E4559394C16A}"/>
              </a:ext>
            </a:extLst>
          </p:cNvPr>
          <p:cNvSpPr/>
          <p:nvPr/>
        </p:nvSpPr>
        <p:spPr>
          <a:xfrm>
            <a:off x="523966" y="4624628"/>
            <a:ext cx="4187935" cy="646331"/>
          </a:xfrm>
          <a:prstGeom prst="rect">
            <a:avLst/>
          </a:prstGeom>
        </p:spPr>
        <p:txBody>
          <a:bodyPr wrap="square" lIns="91440" tIns="45720" rIns="91440" bIns="45720" anchor="t">
            <a:spAutoFit/>
          </a:bodyPr>
          <a:lstStyle/>
          <a:p>
            <a:pPr algn="ctr">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Integrated Al Engine, and</a:t>
            </a:r>
            <a:r>
              <a:rPr lang="en-US" dirty="0">
                <a:solidFill>
                  <a:schemeClr val="bg1"/>
                </a:solidFill>
                <a:latin typeface="Calibri" panose="020F0502020204030204"/>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High Technology to Build Smart Islamic Apps</a:t>
            </a:r>
            <a:endParaRPr lang="id-ID" sz="1800" b="0" i="0" u="none" strike="noStrike" kern="1200" cap="none" spc="0" normalizeH="0" baseline="0" noProof="0" dirty="0">
              <a:ln>
                <a:noFill/>
              </a:ln>
              <a:solidFill>
                <a:schemeClr val="bg1"/>
              </a:solidFill>
              <a:effectLst/>
              <a:uLnTx/>
              <a:uFillTx/>
              <a:latin typeface="Calibri" panose="020F0502020204030204"/>
              <a:cs typeface="Calibri"/>
            </a:endParaRPr>
          </a:p>
        </p:txBody>
      </p:sp>
      <p:pic>
        <p:nvPicPr>
          <p:cNvPr id="18" name="Picture 17">
            <a:extLst>
              <a:ext uri="{FF2B5EF4-FFF2-40B4-BE49-F238E27FC236}">
                <a16:creationId xmlns:a16="http://schemas.microsoft.com/office/drawing/2014/main" id="{F480640F-F525-7F4B-B5AE-3E9C8BE7EAD3}"/>
              </a:ext>
            </a:extLst>
          </p:cNvPr>
          <p:cNvPicPr/>
          <p:nvPr/>
        </p:nvPicPr>
        <p:blipFill rotWithShape="1">
          <a:blip r:embed="rId6">
            <a:extLst>
              <a:ext uri="{28A0092B-C50C-407E-A947-70E740481C1C}">
                <a14:useLocalDpi xmlns:a14="http://schemas.microsoft.com/office/drawing/2010/main" val="0"/>
              </a:ext>
            </a:extLst>
          </a:blip>
          <a:srcRect l="-1" r="38190"/>
          <a:stretch/>
        </p:blipFill>
        <p:spPr bwMode="auto">
          <a:xfrm>
            <a:off x="935341" y="2929206"/>
            <a:ext cx="3101082" cy="1310640"/>
          </a:xfrm>
          <a:prstGeom prst="rect">
            <a:avLst/>
          </a:prstGeom>
          <a:noFill/>
        </p:spPr>
      </p:pic>
      <p:pic>
        <p:nvPicPr>
          <p:cNvPr id="22" name="Picture 21">
            <a:extLst>
              <a:ext uri="{FF2B5EF4-FFF2-40B4-BE49-F238E27FC236}">
                <a16:creationId xmlns:a16="http://schemas.microsoft.com/office/drawing/2014/main" id="{F62E2621-08E2-6E45-9E53-4A875BD90929}"/>
              </a:ext>
            </a:extLst>
          </p:cNvPr>
          <p:cNvPicPr/>
          <p:nvPr/>
        </p:nvPicPr>
        <p:blipFill rotWithShape="1">
          <a:blip r:embed="rId6">
            <a:extLst>
              <a:ext uri="{28A0092B-C50C-407E-A947-70E740481C1C}">
                <a14:useLocalDpi xmlns:a14="http://schemas.microsoft.com/office/drawing/2010/main" val="0"/>
              </a:ext>
            </a:extLst>
          </a:blip>
          <a:srcRect l="62583" t="-5761" r="-1" b="1"/>
          <a:stretch/>
        </p:blipFill>
        <p:spPr bwMode="auto">
          <a:xfrm>
            <a:off x="1539031" y="1378202"/>
            <a:ext cx="1877291" cy="1386149"/>
          </a:xfrm>
          <a:prstGeom prst="rect">
            <a:avLst/>
          </a:prstGeom>
          <a:noFill/>
        </p:spPr>
      </p:pic>
    </p:spTree>
    <p:extLst>
      <p:ext uri="{BB962C8B-B14F-4D97-AF65-F5344CB8AC3E}">
        <p14:creationId xmlns:p14="http://schemas.microsoft.com/office/powerpoint/2010/main" val="284906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100887" cy="981075"/>
          </a:xfrm>
        </p:spPr>
        <p:txBody>
          <a:bodyPr>
            <a:noAutofit/>
          </a:bodyPr>
          <a:lstStyle/>
          <a:p>
            <a:r>
              <a:rPr lang="en-US" altLang="en-US" sz="4000" b="1" dirty="0">
                <a:solidFill>
                  <a:schemeClr val="bg1"/>
                </a:solidFill>
              </a:rPr>
              <a:t>Literature | Prediction vs Others</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15" name="Rectangle 3"/>
          <p:cNvSpPr txBox="1">
            <a:spLocks noChangeArrowheads="1"/>
          </p:cNvSpPr>
          <p:nvPr/>
        </p:nvSpPr>
        <p:spPr>
          <a:xfrm>
            <a:off x="400050" y="1497895"/>
            <a:ext cx="11267984" cy="428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srgbClr val="1B9042"/>
                </a:solidFill>
                <a:effectLst/>
                <a:uLnTx/>
                <a:uFillTx/>
                <a:latin typeface="Calibri" panose="020F0502020204030204"/>
                <a:ea typeface="+mn-ea"/>
                <a:cs typeface="+mn-cs"/>
              </a:rPr>
              <a:t>Comparison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Prediction is general type of Classification (discrete with specific label class / supervised learning, get best boundary decision, metrics by accuracy, precision, recall, f1, roc,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etc</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lang="en-US" sz="1800" b="1" dirty="0">
              <a:solidFill>
                <a:prstClr val="white"/>
              </a:solidFill>
              <a:latin typeface="Calibri" panose="020F0502020204030204"/>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lang="en-US" sz="1800" b="1" dirty="0">
                <a:solidFill>
                  <a:prstClr val="white"/>
                </a:solidFill>
                <a:latin typeface="Calibri" panose="020F0502020204030204"/>
              </a:rPr>
              <a:t>In our study we propose by </a:t>
            </a:r>
            <a:r>
              <a:rPr lang="en-US" sz="1800" b="1" dirty="0">
                <a:solidFill>
                  <a:srgbClr val="1B9042"/>
                </a:solidFill>
                <a:latin typeface="Calibri" panose="020F0502020204030204"/>
              </a:rPr>
              <a:t>combine semi-prediction &amp; semi-unsupervised learning to </a:t>
            </a:r>
            <a:r>
              <a:rPr lang="en-US" sz="1800" b="1" dirty="0" err="1">
                <a:solidFill>
                  <a:srgbClr val="1B9042"/>
                </a:solidFill>
                <a:latin typeface="Calibri" panose="020F0502020204030204"/>
              </a:rPr>
              <a:t>Luxier</a:t>
            </a:r>
            <a:r>
              <a:rPr lang="en-US" sz="1800" b="1" dirty="0">
                <a:solidFill>
                  <a:srgbClr val="1B9042"/>
                </a:solidFill>
                <a:latin typeface="Calibri" panose="020F0502020204030204"/>
              </a:rPr>
              <a:t> identification</a:t>
            </a:r>
            <a:r>
              <a:rPr lang="en-US" sz="1800" b="1" dirty="0">
                <a:solidFill>
                  <a:prstClr val="white"/>
                </a:solidFill>
                <a:latin typeface="Calibri" panose="020F0502020204030204"/>
              </a:rPr>
              <a:t>.</a:t>
            </a: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84572FC4-70F6-487E-8EB5-B70CEBFC45C0}"/>
              </a:ext>
            </a:extLst>
          </p:cNvPr>
          <p:cNvPicPr>
            <a:picLocks noChangeAspect="1"/>
          </p:cNvPicPr>
          <p:nvPr/>
        </p:nvPicPr>
        <p:blipFill>
          <a:blip r:embed="rId5"/>
          <a:stretch>
            <a:fillRect/>
          </a:stretch>
        </p:blipFill>
        <p:spPr>
          <a:xfrm>
            <a:off x="7082970" y="22124"/>
            <a:ext cx="1273879" cy="1106738"/>
          </a:xfrm>
          <a:prstGeom prst="rect">
            <a:avLst/>
          </a:prstGeom>
        </p:spPr>
      </p:pic>
      <p:pic>
        <p:nvPicPr>
          <p:cNvPr id="2" name="Picture 1">
            <a:extLst>
              <a:ext uri="{FF2B5EF4-FFF2-40B4-BE49-F238E27FC236}">
                <a16:creationId xmlns:a16="http://schemas.microsoft.com/office/drawing/2014/main" id="{D7BB9955-C54A-F54D-A33E-FB2F0776D6F6}"/>
              </a:ext>
            </a:extLst>
          </p:cNvPr>
          <p:cNvPicPr>
            <a:picLocks noChangeAspect="1"/>
          </p:cNvPicPr>
          <p:nvPr/>
        </p:nvPicPr>
        <p:blipFill>
          <a:blip r:embed="rId6"/>
          <a:stretch>
            <a:fillRect/>
          </a:stretch>
        </p:blipFill>
        <p:spPr>
          <a:xfrm>
            <a:off x="6337496" y="2094582"/>
            <a:ext cx="4546600" cy="3080871"/>
          </a:xfrm>
          <a:prstGeom prst="rect">
            <a:avLst/>
          </a:prstGeom>
        </p:spPr>
      </p:pic>
      <p:sp>
        <p:nvSpPr>
          <p:cNvPr id="17" name="Rectangle: Diagonal Corners Rounded 8">
            <a:extLst>
              <a:ext uri="{FF2B5EF4-FFF2-40B4-BE49-F238E27FC236}">
                <a16:creationId xmlns:a16="http://schemas.microsoft.com/office/drawing/2014/main" id="{348895D8-A222-194E-BE97-EE4946805E99}"/>
              </a:ext>
            </a:extLst>
          </p:cNvPr>
          <p:cNvSpPr/>
          <p:nvPr/>
        </p:nvSpPr>
        <p:spPr>
          <a:xfrm>
            <a:off x="7788729" y="2124087"/>
            <a:ext cx="1849375" cy="420014"/>
          </a:xfrm>
          <a:prstGeom prst="round2DiagRect">
            <a:avLst>
              <a:gd name="adj1" fmla="val 50000"/>
              <a:gd name="adj2" fmla="val 50000"/>
            </a:avLst>
          </a:prstGeom>
          <a:solidFill>
            <a:schemeClr val="bg1"/>
          </a:solidFill>
          <a:ln>
            <a:solidFill>
              <a:srgbClr val="FD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TextBox 17">
            <a:extLst>
              <a:ext uri="{FF2B5EF4-FFF2-40B4-BE49-F238E27FC236}">
                <a16:creationId xmlns:a16="http://schemas.microsoft.com/office/drawing/2014/main" id="{9BA81024-40A0-4631-A329-EDAA028764E8}"/>
              </a:ext>
            </a:extLst>
          </p:cNvPr>
          <p:cNvSpPr txBox="1"/>
          <p:nvPr/>
        </p:nvSpPr>
        <p:spPr>
          <a:xfrm>
            <a:off x="8026799" y="2110911"/>
            <a:ext cx="1373233" cy="369332"/>
          </a:xfrm>
          <a:prstGeom prst="rect">
            <a:avLst/>
          </a:prstGeom>
          <a:noFill/>
        </p:spPr>
        <p:txBody>
          <a:bodyPr wrap="square">
            <a:spAutoFit/>
          </a:bodyPr>
          <a:lstStyle/>
          <a:p>
            <a:pPr algn="ctr"/>
            <a:r>
              <a:rPr lang="en-US" altLang="en-US" sz="1800" b="1" dirty="0"/>
              <a:t>Regression</a:t>
            </a:r>
            <a:endParaRPr lang="en-ID" dirty="0"/>
          </a:p>
        </p:txBody>
      </p:sp>
      <p:pic>
        <p:nvPicPr>
          <p:cNvPr id="3" name="Picture 2">
            <a:extLst>
              <a:ext uri="{FF2B5EF4-FFF2-40B4-BE49-F238E27FC236}">
                <a16:creationId xmlns:a16="http://schemas.microsoft.com/office/drawing/2014/main" id="{F8FD1D0A-97EC-C04D-9BAB-6AAB201AB7C0}"/>
              </a:ext>
            </a:extLst>
          </p:cNvPr>
          <p:cNvPicPr>
            <a:picLocks noChangeAspect="1"/>
          </p:cNvPicPr>
          <p:nvPr/>
        </p:nvPicPr>
        <p:blipFill>
          <a:blip r:embed="rId7"/>
          <a:stretch>
            <a:fillRect/>
          </a:stretch>
        </p:blipFill>
        <p:spPr>
          <a:xfrm>
            <a:off x="686199" y="2107758"/>
            <a:ext cx="5409801" cy="3067696"/>
          </a:xfrm>
          <a:prstGeom prst="rect">
            <a:avLst/>
          </a:prstGeom>
        </p:spPr>
      </p:pic>
      <p:sp>
        <p:nvSpPr>
          <p:cNvPr id="25" name="Rectangle: Diagonal Corners Rounded 8">
            <a:extLst>
              <a:ext uri="{FF2B5EF4-FFF2-40B4-BE49-F238E27FC236}">
                <a16:creationId xmlns:a16="http://schemas.microsoft.com/office/drawing/2014/main" id="{DA658203-410C-1D49-9197-60E97674F1BC}"/>
              </a:ext>
            </a:extLst>
          </p:cNvPr>
          <p:cNvSpPr/>
          <p:nvPr/>
        </p:nvSpPr>
        <p:spPr>
          <a:xfrm>
            <a:off x="2444086" y="2124087"/>
            <a:ext cx="1849375" cy="396866"/>
          </a:xfrm>
          <a:prstGeom prst="round2DiagRect">
            <a:avLst>
              <a:gd name="adj1" fmla="val 50000"/>
              <a:gd name="adj2" fmla="val 50000"/>
            </a:avLst>
          </a:prstGeom>
          <a:solidFill>
            <a:schemeClr val="bg1"/>
          </a:solidFill>
          <a:ln>
            <a:solidFill>
              <a:srgbClr val="FD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TextBox 22">
            <a:extLst>
              <a:ext uri="{FF2B5EF4-FFF2-40B4-BE49-F238E27FC236}">
                <a16:creationId xmlns:a16="http://schemas.microsoft.com/office/drawing/2014/main" id="{8C4F2986-8DC0-2B46-B495-79F7773ACBC8}"/>
              </a:ext>
            </a:extLst>
          </p:cNvPr>
          <p:cNvSpPr txBox="1"/>
          <p:nvPr/>
        </p:nvSpPr>
        <p:spPr>
          <a:xfrm>
            <a:off x="2527607" y="2110911"/>
            <a:ext cx="1667880" cy="369332"/>
          </a:xfrm>
          <a:prstGeom prst="rect">
            <a:avLst/>
          </a:prstGeom>
          <a:noFill/>
        </p:spPr>
        <p:txBody>
          <a:bodyPr wrap="square">
            <a:spAutoFit/>
          </a:bodyPr>
          <a:lstStyle/>
          <a:p>
            <a:pPr algn="ctr"/>
            <a:r>
              <a:rPr lang="en-US" altLang="en-US" sz="1800" b="1" dirty="0"/>
              <a:t>Classification</a:t>
            </a:r>
            <a:endParaRPr lang="en-ID" dirty="0"/>
          </a:p>
        </p:txBody>
      </p:sp>
    </p:spTree>
    <p:extLst>
      <p:ext uri="{BB962C8B-B14F-4D97-AF65-F5344CB8AC3E}">
        <p14:creationId xmlns:p14="http://schemas.microsoft.com/office/powerpoint/2010/main" val="903061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8" y="82588"/>
            <a:ext cx="7281862" cy="981075"/>
          </a:xfrm>
        </p:spPr>
        <p:txBody>
          <a:bodyPr>
            <a:noAutofit/>
          </a:bodyPr>
          <a:lstStyle/>
          <a:p>
            <a:r>
              <a:rPr lang="en-US" altLang="en-US" sz="4000" b="1" dirty="0">
                <a:solidFill>
                  <a:schemeClr val="bg1"/>
                </a:solidFill>
              </a:rPr>
              <a:t>Data Anomaly and </a:t>
            </a:r>
            <a:r>
              <a:rPr lang="en-US" altLang="en-US" sz="4000" b="1" dirty="0" err="1">
                <a:solidFill>
                  <a:schemeClr val="bg1"/>
                </a:solidFill>
              </a:rPr>
              <a:t>Luxlier</a:t>
            </a:r>
            <a:endParaRPr lang="en-US" altLang="en-US" sz="4000" b="1" dirty="0">
              <a:solidFill>
                <a:schemeClr val="bg1"/>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100" y="1497895"/>
            <a:ext cx="6549934" cy="428864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75000"/>
              </a:lnSpc>
              <a:buClr>
                <a:prstClr val="white"/>
              </a:buClr>
              <a:buSzPct val="115000"/>
              <a:buFont typeface="Wingdings" panose="05000000000000000000" pitchFamily="2" charset="2"/>
              <a:buChar char="§"/>
              <a:defRPr/>
            </a:pPr>
            <a:r>
              <a:rPr kumimoji="0" lang="id-ID" sz="1800" b="1" i="0" u="none" strike="noStrike" kern="1200" cap="none" spc="0" normalizeH="0" baseline="0" noProof="0" dirty="0" err="1">
                <a:ln>
                  <a:noFill/>
                </a:ln>
                <a:solidFill>
                  <a:srgbClr val="1B9042"/>
                </a:solidFill>
                <a:effectLst/>
                <a:uLnTx/>
                <a:uFillTx/>
                <a:latin typeface="Calibri" panose="020F0502020204030204"/>
                <a:ea typeface="+mn-ea"/>
                <a:cs typeface="+mn-cs"/>
              </a:rPr>
              <a:t>Luxlier</a:t>
            </a:r>
            <a:r>
              <a:rPr kumimoji="0" lang="id-ID" sz="1800" b="1" i="0" u="none" strike="noStrike" kern="1200" cap="none" spc="0" normalizeH="0" baseline="0" noProof="0" dirty="0">
                <a:ln>
                  <a:noFill/>
                </a:ln>
                <a:solidFill>
                  <a:srgbClr val="1B9042"/>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srgbClr val="1B9042"/>
                </a:solidFill>
                <a:effectLst/>
                <a:uLnTx/>
                <a:uFillTx/>
                <a:latin typeface="Calibri" panose="020F0502020204030204"/>
                <a:ea typeface="+mn-ea"/>
                <a:cs typeface="+mn-cs"/>
              </a:rPr>
              <a:t>detection</a:t>
            </a:r>
            <a:r>
              <a:rPr kumimoji="0" lang="id-ID" sz="1800" b="1" i="0" u="none" strike="noStrike" kern="1200" cap="none" spc="0" normalizeH="0" baseline="0" noProof="0" dirty="0">
                <a:ln>
                  <a:noFill/>
                </a:ln>
                <a:solidFill>
                  <a:srgbClr val="1B9042"/>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technique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that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we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developed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in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this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research</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as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new</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contribution</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to</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science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i.e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to</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detect</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very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unique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valid data (∃!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which</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means</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one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and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only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one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very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special</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very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distinctive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very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particular</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and</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luxurious</a:t>
            </a:r>
            <a:r>
              <a:rPr lang="id-ID" sz="1800" b="1" dirty="0">
                <a:solidFill>
                  <a:prstClr val="white"/>
                </a:solidFill>
                <a:latin typeface="Calibri" panose="020F0502020204030204"/>
              </a:rPr>
              <a:t>.</a:t>
            </a:r>
          </a:p>
          <a:p>
            <a:pPr algn="just">
              <a:lnSpc>
                <a:spcPct val="75000"/>
              </a:lnSpc>
              <a:buClr>
                <a:prstClr val="white"/>
              </a:buClr>
              <a:buSzPct val="115000"/>
              <a:buFont typeface="Wingdings" panose="05000000000000000000" pitchFamily="2" charset="2"/>
              <a:buChar char="§"/>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algn="just">
              <a:lnSpc>
                <a:spcPct val="75000"/>
              </a:lnSpc>
              <a:buClr>
                <a:prstClr val="white"/>
              </a:buClr>
              <a:buSzPct val="115000"/>
              <a:buFont typeface="Wingdings" panose="05000000000000000000" pitchFamily="2" charset="2"/>
              <a:buChar char="§"/>
              <a:defRPr/>
            </a:pPr>
            <a:endParaRPr lang="id-ID" sz="1800" b="1" dirty="0">
              <a:solidFill>
                <a:prstClr val="white"/>
              </a:solidFill>
              <a:latin typeface="Calibri" panose="020F0502020204030204"/>
            </a:endParaRPr>
          </a:p>
          <a:p>
            <a:pPr algn="just">
              <a:lnSpc>
                <a:spcPct val="75000"/>
              </a:lnSpc>
              <a:buClr>
                <a:prstClr val="white"/>
              </a:buClr>
              <a:buSzPct val="115000"/>
              <a:buFont typeface="Wingdings" panose="05000000000000000000" pitchFamily="2" charset="2"/>
              <a:buChar char="§"/>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algn="just">
              <a:lnSpc>
                <a:spcPct val="75000"/>
              </a:lnSpc>
              <a:buClr>
                <a:prstClr val="white"/>
              </a:buClr>
              <a:buSzPct val="115000"/>
              <a:buFont typeface="Wingdings" panose="05000000000000000000" pitchFamily="2" charset="2"/>
              <a:buChar char="§"/>
              <a:defRPr/>
            </a:pPr>
            <a:endParaRPr lang="id-ID" sz="1800" b="1" dirty="0">
              <a:solidFill>
                <a:prstClr val="white"/>
              </a:solidFill>
              <a:latin typeface="Calibri" panose="020F0502020204030204"/>
            </a:endParaRPr>
          </a:p>
          <a:p>
            <a:pPr algn="just">
              <a:lnSpc>
                <a:spcPct val="75000"/>
              </a:lnSpc>
              <a:buClr>
                <a:prstClr val="white"/>
              </a:buClr>
              <a:buSzPct val="115000"/>
              <a:buFont typeface="Wingdings" panose="05000000000000000000" pitchFamily="2" charset="2"/>
              <a:buChar char="§"/>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algn="just">
              <a:lnSpc>
                <a:spcPct val="75000"/>
              </a:lnSpc>
              <a:buClr>
                <a:prstClr val="white"/>
              </a:buClr>
              <a:buSzPct val="115000"/>
              <a:buFont typeface="Wingdings" panose="05000000000000000000" pitchFamily="2" charset="2"/>
              <a:buChar char="§"/>
              <a:defRPr/>
            </a:pPr>
            <a:endParaRPr lang="id-ID" sz="1800" b="1" dirty="0">
              <a:solidFill>
                <a:prstClr val="white"/>
              </a:solidFill>
              <a:latin typeface="Calibri" panose="020F0502020204030204"/>
            </a:endParaRPr>
          </a:p>
          <a:p>
            <a:pPr algn="just">
              <a:lnSpc>
                <a:spcPct val="75000"/>
              </a:lnSpc>
              <a:buClr>
                <a:prstClr val="white"/>
              </a:buClr>
              <a:buSzPct val="115000"/>
              <a:buFont typeface="Wingdings" panose="05000000000000000000" pitchFamily="2" charset="2"/>
              <a:buChar char="§"/>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algn="just">
              <a:lnSpc>
                <a:spcPct val="75000"/>
              </a:lnSpc>
              <a:buClr>
                <a:prstClr val="white"/>
              </a:buClr>
              <a:buSzPct val="115000"/>
              <a:buFont typeface="Wingdings" panose="05000000000000000000" pitchFamily="2" charset="2"/>
              <a:buChar char="§"/>
              <a:defRPr/>
            </a:pPr>
            <a:endParaRPr lang="id-ID" sz="1800" b="1" dirty="0">
              <a:solidFill>
                <a:prstClr val="white"/>
              </a:solidFill>
              <a:latin typeface="Calibri" panose="020F0502020204030204"/>
            </a:endParaRPr>
          </a:p>
          <a:p>
            <a:pPr algn="just">
              <a:lnSpc>
                <a:spcPct val="75000"/>
              </a:lnSpc>
              <a:buClr>
                <a:prstClr val="white"/>
              </a:buClr>
              <a:buSzPct val="115000"/>
              <a:buFont typeface="Wingdings" panose="05000000000000000000" pitchFamily="2" charset="2"/>
              <a:buChar char="§"/>
              <a:defRPr/>
            </a:pP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So</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Luxlier</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data, </a:t>
            </a:r>
            <a:r>
              <a:rPr kumimoji="0" lang="id-ID" sz="1800" b="1" i="0" u="none" strike="noStrike" kern="1200" cap="none" spc="0" normalizeH="0" baseline="0" noProof="0" dirty="0" err="1">
                <a:ln>
                  <a:noFill/>
                </a:ln>
                <a:solidFill>
                  <a:srgbClr val="1B9042"/>
                </a:solidFill>
                <a:effectLst/>
                <a:uLnTx/>
                <a:uFillTx/>
                <a:latin typeface="Calibri" panose="020F0502020204030204"/>
                <a:ea typeface="+mn-ea"/>
                <a:cs typeface="+mn-cs"/>
              </a:rPr>
              <a:t>It</a:t>
            </a:r>
            <a:r>
              <a:rPr kumimoji="0" lang="id-ID" sz="1800" b="1" i="0" u="none" strike="noStrike" kern="1200" cap="none" spc="0" normalizeH="0" baseline="0" noProof="0" dirty="0">
                <a:ln>
                  <a:noFill/>
                </a:ln>
                <a:solidFill>
                  <a:srgbClr val="1B9042"/>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srgbClr val="1B9042"/>
                </a:solidFill>
                <a:effectLst/>
                <a:uLnTx/>
                <a:uFillTx/>
                <a:latin typeface="Calibri" panose="020F0502020204030204"/>
                <a:ea typeface="+mn-ea"/>
                <a:cs typeface="+mn-cs"/>
              </a:rPr>
              <a:t>is</a:t>
            </a:r>
            <a:r>
              <a:rPr kumimoji="0" lang="id-ID" sz="1800" b="1" i="0" u="none" strike="noStrike" kern="1200" cap="none" spc="0" normalizeH="0" baseline="0" noProof="0" dirty="0">
                <a:ln>
                  <a:noFill/>
                </a:ln>
                <a:solidFill>
                  <a:srgbClr val="1B9042"/>
                </a:solidFill>
                <a:effectLst/>
                <a:uLnTx/>
                <a:uFillTx/>
                <a:latin typeface="Calibri" panose="020F0502020204030204"/>
                <a:ea typeface="+mn-ea"/>
                <a:cs typeface="+mn-cs"/>
              </a:rPr>
              <a:t> not </a:t>
            </a:r>
            <a:r>
              <a:rPr kumimoji="0" lang="id-ID" sz="1800" b="1" i="0" u="none" strike="noStrike" kern="1200" cap="none" spc="0" normalizeH="0" baseline="0" noProof="0" dirty="0" err="1">
                <a:ln>
                  <a:noFill/>
                </a:ln>
                <a:solidFill>
                  <a:srgbClr val="1B9042"/>
                </a:solidFill>
                <a:effectLst/>
                <a:uLnTx/>
                <a:uFillTx/>
                <a:latin typeface="Calibri" panose="020F0502020204030204"/>
                <a:ea typeface="+mn-ea"/>
                <a:cs typeface="+mn-cs"/>
              </a:rPr>
              <a:t>outliers</a:t>
            </a:r>
            <a:r>
              <a:rPr kumimoji="0" lang="id-ID" sz="1800" b="1" i="0" u="none" strike="noStrike" kern="1200" cap="none" spc="0" normalizeH="0" baseline="0" noProof="0" dirty="0">
                <a:ln>
                  <a:noFill/>
                </a:ln>
                <a:solidFill>
                  <a:srgbClr val="1B9042"/>
                </a:solidFill>
                <a:effectLst/>
                <a:uLnTx/>
                <a:uFillTx/>
                <a:latin typeface="Calibri" panose="020F0502020204030204"/>
                <a:ea typeface="+mn-ea"/>
                <a:cs typeface="+mn-cs"/>
              </a:rPr>
              <a:t> </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like</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1800" b="1" i="0" u="none" strike="noStrike" kern="1200" cap="none" spc="0" normalizeH="0" baseline="0" noProof="0" dirty="0" err="1">
                <a:ln>
                  <a:noFill/>
                </a:ln>
                <a:solidFill>
                  <a:prstClr val="white"/>
                </a:solidFill>
                <a:effectLst/>
                <a:uLnTx/>
                <a:uFillTx/>
                <a:latin typeface="Calibri" panose="020F0502020204030204"/>
                <a:ea typeface="+mn-ea"/>
                <a:cs typeface="+mn-cs"/>
              </a:rPr>
              <a:t>anomaly</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 data)</a:t>
            </a: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just"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ACA8A69A-0F95-44FA-85AD-B21C61D75CB6}"/>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GlowEdges/>
                    </a14:imgEffect>
                  </a14:imgLayer>
                </a14:imgProps>
              </a:ext>
            </a:extLst>
          </a:blip>
          <a:srcRect l="16905" t="27066" r="30685" b="4737"/>
          <a:stretch/>
        </p:blipFill>
        <p:spPr>
          <a:xfrm>
            <a:off x="1020536" y="1818129"/>
            <a:ext cx="2954219" cy="2547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27D1D0C-144A-4A54-8239-5EDB2DD44BB0}"/>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Lst>
          </a:blip>
          <a:stretch>
            <a:fillRect/>
          </a:stretch>
        </p:blipFill>
        <p:spPr>
          <a:xfrm>
            <a:off x="614958" y="3961302"/>
            <a:ext cx="3931469" cy="981737"/>
          </a:xfrm>
          <a:prstGeom prst="rect">
            <a:avLst/>
          </a:prstGeom>
        </p:spPr>
      </p:pic>
      <p:pic>
        <p:nvPicPr>
          <p:cNvPr id="23" name="Picture 22">
            <a:extLst>
              <a:ext uri="{FF2B5EF4-FFF2-40B4-BE49-F238E27FC236}">
                <a16:creationId xmlns:a16="http://schemas.microsoft.com/office/drawing/2014/main" id="{E03DDD2F-359A-424C-BDFE-E96D21EA60E0}"/>
              </a:ext>
            </a:extLst>
          </p:cNvPr>
          <p:cNvPicPr>
            <a:picLocks noChangeAspect="1"/>
          </p:cNvPicPr>
          <p:nvPr/>
        </p:nvPicPr>
        <p:blipFill>
          <a:blip r:embed="rId9"/>
          <a:stretch>
            <a:fillRect/>
          </a:stretch>
        </p:blipFill>
        <p:spPr>
          <a:xfrm>
            <a:off x="7082970" y="22124"/>
            <a:ext cx="1273879" cy="1106738"/>
          </a:xfrm>
          <a:prstGeom prst="rect">
            <a:avLst/>
          </a:prstGeom>
        </p:spPr>
      </p:pic>
      <p:pic>
        <p:nvPicPr>
          <p:cNvPr id="17" name="Picture 16">
            <a:extLst>
              <a:ext uri="{FF2B5EF4-FFF2-40B4-BE49-F238E27FC236}">
                <a16:creationId xmlns:a16="http://schemas.microsoft.com/office/drawing/2014/main" id="{1C99E152-C23E-F046-964C-C1729FCCE198}"/>
              </a:ext>
            </a:extLst>
          </p:cNvPr>
          <p:cNvPicPr/>
          <p:nvPr/>
        </p:nvPicPr>
        <p:blipFill>
          <a:blip r:embed="rId10">
            <a:extLst>
              <a:ext uri="{28A0092B-C50C-407E-A947-70E740481C1C}">
                <a14:useLocalDpi xmlns:a14="http://schemas.microsoft.com/office/drawing/2010/main" val="0"/>
              </a:ext>
            </a:extLst>
          </a:blip>
          <a:srcRect l="3607" t="10147" r="9885" b="17607"/>
          <a:stretch>
            <a:fillRect/>
          </a:stretch>
        </p:blipFill>
        <p:spPr bwMode="auto">
          <a:xfrm>
            <a:off x="5463590" y="2526963"/>
            <a:ext cx="6204443" cy="2416076"/>
          </a:xfrm>
          <a:prstGeom prst="rect">
            <a:avLst/>
          </a:prstGeom>
          <a:noFill/>
          <a:ln>
            <a:noFill/>
          </a:ln>
        </p:spPr>
      </p:pic>
      <p:pic>
        <p:nvPicPr>
          <p:cNvPr id="3" name="Picture 2">
            <a:extLst>
              <a:ext uri="{FF2B5EF4-FFF2-40B4-BE49-F238E27FC236}">
                <a16:creationId xmlns:a16="http://schemas.microsoft.com/office/drawing/2014/main" id="{35771AFE-0499-C94C-953E-ACFBA9D1E689}"/>
              </a:ext>
            </a:extLst>
          </p:cNvPr>
          <p:cNvPicPr>
            <a:picLocks noChangeAspect="1"/>
          </p:cNvPicPr>
          <p:nvPr/>
        </p:nvPicPr>
        <p:blipFill rotWithShape="1">
          <a:blip r:embed="rId11">
            <a:extLst>
              <a:ext uri="{BEBA8EAE-BF5A-486C-A8C5-ECC9F3942E4B}">
                <a14:imgProps xmlns:a14="http://schemas.microsoft.com/office/drawing/2010/main">
                  <a14:imgLayer r:embed="rId12">
                    <a14:imgEffect>
                      <a14:artisticPlasticWrap/>
                    </a14:imgEffect>
                  </a14:imgLayer>
                </a14:imgProps>
              </a:ext>
            </a:extLst>
          </a:blip>
          <a:srcRect l="11419"/>
          <a:stretch/>
        </p:blipFill>
        <p:spPr>
          <a:xfrm>
            <a:off x="667907" y="1830401"/>
            <a:ext cx="3782287" cy="2062503"/>
          </a:xfrm>
          <a:prstGeom prst="rect">
            <a:avLst/>
          </a:prstGeom>
        </p:spPr>
      </p:pic>
      <p:pic>
        <p:nvPicPr>
          <p:cNvPr id="5" name="Picture 4">
            <a:extLst>
              <a:ext uri="{FF2B5EF4-FFF2-40B4-BE49-F238E27FC236}">
                <a16:creationId xmlns:a16="http://schemas.microsoft.com/office/drawing/2014/main" id="{5BB3BF08-2C13-F74A-B93C-958541FC2A30}"/>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7393" y1="54630" x2="37393" y2="54630"/>
                        <a14:foregroundMark x1="36966" y1="72531" x2="36966" y2="72531"/>
                        <a14:foregroundMark x1="70513" y1="45988" x2="70513" y2="45988"/>
                        <a14:foregroundMark x1="72650" y1="66049" x2="72650" y2="66049"/>
                        <a14:foregroundMark x1="74359" y1="82716" x2="74359" y2="82716"/>
                      </a14:backgroundRemoval>
                    </a14:imgEffect>
                  </a14:imgLayer>
                </a14:imgProps>
              </a:ext>
            </a:extLst>
          </a:blip>
          <a:stretch>
            <a:fillRect/>
          </a:stretch>
        </p:blipFill>
        <p:spPr>
          <a:xfrm>
            <a:off x="1480675" y="1805614"/>
            <a:ext cx="2138159" cy="1480264"/>
          </a:xfrm>
          <a:prstGeom prst="rect">
            <a:avLst/>
          </a:prstGeom>
        </p:spPr>
      </p:pic>
      <p:sp>
        <p:nvSpPr>
          <p:cNvPr id="26" name="Rectangle 25">
            <a:extLst>
              <a:ext uri="{FF2B5EF4-FFF2-40B4-BE49-F238E27FC236}">
                <a16:creationId xmlns:a16="http://schemas.microsoft.com/office/drawing/2014/main" id="{9EDF2DEF-DA29-B241-9182-DC97EA2F0FDB}"/>
              </a:ext>
            </a:extLst>
          </p:cNvPr>
          <p:cNvSpPr/>
          <p:nvPr/>
        </p:nvSpPr>
        <p:spPr>
          <a:xfrm>
            <a:off x="1515291" y="3986923"/>
            <a:ext cx="22440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Dataset</a:t>
            </a: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316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7" y="82588"/>
            <a:ext cx="8157719" cy="981075"/>
          </a:xfrm>
        </p:spPr>
        <p:txBody>
          <a:bodyPr>
            <a:noAutofit/>
          </a:bodyPr>
          <a:lstStyle/>
          <a:p>
            <a:r>
              <a:rPr lang="en-US" altLang="en-US" sz="4000" b="1" dirty="0">
                <a:solidFill>
                  <a:schemeClr val="bg1"/>
                </a:solidFill>
              </a:rPr>
              <a:t>Research | Dataset</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100" y="1497895"/>
            <a:ext cx="6549934" cy="428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Time Difference between Jakarta and Cities in the World</a:t>
            </a: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D60ABE0F-614E-4438-8D5B-82A48835D3F6}"/>
              </a:ext>
            </a:extLst>
          </p:cNvPr>
          <p:cNvPicPr>
            <a:picLocks noChangeAspect="1"/>
          </p:cNvPicPr>
          <p:nvPr/>
        </p:nvPicPr>
        <p:blipFill>
          <a:blip r:embed="rId5"/>
          <a:stretch>
            <a:fillRect/>
          </a:stretch>
        </p:blipFill>
        <p:spPr>
          <a:xfrm>
            <a:off x="7082970" y="22124"/>
            <a:ext cx="1273879" cy="1106738"/>
          </a:xfrm>
          <a:prstGeom prst="rect">
            <a:avLst/>
          </a:prstGeom>
        </p:spPr>
      </p:pic>
      <p:sp>
        <p:nvSpPr>
          <p:cNvPr id="2" name="TextBox 1">
            <a:extLst>
              <a:ext uri="{FF2B5EF4-FFF2-40B4-BE49-F238E27FC236}">
                <a16:creationId xmlns:a16="http://schemas.microsoft.com/office/drawing/2014/main" id="{65207769-A89C-4FC8-8906-CBC917A6611D}"/>
              </a:ext>
            </a:extLst>
          </p:cNvPr>
          <p:cNvSpPr txBox="1"/>
          <p:nvPr/>
        </p:nvSpPr>
        <p:spPr>
          <a:xfrm>
            <a:off x="551576" y="1797459"/>
            <a:ext cx="3870025" cy="3293209"/>
          </a:xfrm>
          <a:prstGeom prst="rect">
            <a:avLst/>
          </a:prstGeom>
          <a:noFill/>
        </p:spPr>
        <p:txBody>
          <a:bodyPr wrap="square" lIns="91440" tIns="45720" rIns="91440" bIns="45720" anchor="t">
            <a:spAutoFit/>
          </a:bodyPr>
          <a:lstStyle/>
          <a:p>
            <a:pPr algn="just"/>
            <a:r>
              <a:rPr lang="en-US" sz="1600" dirty="0">
                <a:solidFill>
                  <a:schemeClr val="bg1"/>
                </a:solidFill>
                <a:ea typeface="+mn-lt"/>
                <a:cs typeface="+mn-lt"/>
              </a:rPr>
              <a:t>The Weather Dataset used in this study was taken by utilizing the Application Programming Interface (API), i.e., </a:t>
            </a:r>
            <a:r>
              <a:rPr lang="en-US" sz="1600" dirty="0" err="1">
                <a:solidFill>
                  <a:schemeClr val="bg1"/>
                </a:solidFill>
                <a:ea typeface="+mn-lt"/>
                <a:cs typeface="+mn-lt"/>
              </a:rPr>
              <a:t>api.openweathermap.org</a:t>
            </a:r>
            <a:r>
              <a:rPr lang="en-US" sz="1600" dirty="0">
                <a:solidFill>
                  <a:schemeClr val="bg1"/>
                </a:solidFill>
                <a:ea typeface="+mn-lt"/>
                <a:cs typeface="+mn-lt"/>
              </a:rPr>
              <a:t> which used temperature, humidity, and others values recorded from the list of 21 cities shown in Table 1. </a:t>
            </a:r>
          </a:p>
          <a:p>
            <a:pPr algn="just"/>
            <a:endParaRPr lang="en-US" sz="1600" dirty="0">
              <a:solidFill>
                <a:schemeClr val="bg1"/>
              </a:solidFill>
              <a:ea typeface="+mn-lt"/>
              <a:cs typeface="+mn-lt"/>
            </a:endParaRPr>
          </a:p>
          <a:p>
            <a:pPr algn="just"/>
            <a:r>
              <a:rPr lang="en-US" sz="1600" dirty="0">
                <a:solidFill>
                  <a:schemeClr val="bg1"/>
                </a:solidFill>
                <a:ea typeface="+mn-lt"/>
                <a:cs typeface="+mn-lt"/>
              </a:rPr>
              <a:t>The considerations used in determining these cities are related to the time difference for the city of Jakarta, where the data was taken once a day. The data collection was between 20.00 – 20.30 WIB. </a:t>
            </a:r>
          </a:p>
        </p:txBody>
      </p:sp>
      <p:sp>
        <p:nvSpPr>
          <p:cNvPr id="3" name="Rectangle: Rounded Corners 2">
            <a:extLst>
              <a:ext uri="{FF2B5EF4-FFF2-40B4-BE49-F238E27FC236}">
                <a16:creationId xmlns:a16="http://schemas.microsoft.com/office/drawing/2014/main" id="{28EF6AAD-7B3F-4914-A313-40C79812EFEB}"/>
              </a:ext>
            </a:extLst>
          </p:cNvPr>
          <p:cNvSpPr/>
          <p:nvPr/>
        </p:nvSpPr>
        <p:spPr>
          <a:xfrm>
            <a:off x="400050" y="1492862"/>
            <a:ext cx="4174906" cy="387227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Striped Right 4">
            <a:extLst>
              <a:ext uri="{FF2B5EF4-FFF2-40B4-BE49-F238E27FC236}">
                <a16:creationId xmlns:a16="http://schemas.microsoft.com/office/drawing/2014/main" id="{73C94570-3709-4CAA-BD96-8206A31EED6C}"/>
              </a:ext>
            </a:extLst>
          </p:cNvPr>
          <p:cNvSpPr/>
          <p:nvPr/>
        </p:nvSpPr>
        <p:spPr>
          <a:xfrm>
            <a:off x="4671794" y="2580343"/>
            <a:ext cx="446306" cy="5080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5" name="Table 14">
            <a:extLst>
              <a:ext uri="{FF2B5EF4-FFF2-40B4-BE49-F238E27FC236}">
                <a16:creationId xmlns:a16="http://schemas.microsoft.com/office/drawing/2014/main" id="{E6789AA7-A311-1649-BEFD-214F9F058B4E}"/>
              </a:ext>
            </a:extLst>
          </p:cNvPr>
          <p:cNvGraphicFramePr>
            <a:graphicFrameLocks noGrp="1"/>
          </p:cNvGraphicFramePr>
          <p:nvPr>
            <p:extLst>
              <p:ext uri="{D42A27DB-BD31-4B8C-83A1-F6EECF244321}">
                <p14:modId xmlns:p14="http://schemas.microsoft.com/office/powerpoint/2010/main" val="3840911443"/>
              </p:ext>
            </p:extLst>
          </p:nvPr>
        </p:nvGraphicFramePr>
        <p:xfrm>
          <a:off x="5484894" y="1823963"/>
          <a:ext cx="4102735" cy="3855720"/>
        </p:xfrm>
        <a:graphic>
          <a:graphicData uri="http://schemas.openxmlformats.org/drawingml/2006/table">
            <a:tbl>
              <a:tblPr firstRow="1" firstCol="1" lastRow="1" lastCol="1" bandRow="1" bandCol="1">
                <a:tableStyleId>{073A0DAA-6AF3-43AB-8588-CEC1D06C72B9}</a:tableStyleId>
              </a:tblPr>
              <a:tblGrid>
                <a:gridCol w="447040">
                  <a:extLst>
                    <a:ext uri="{9D8B030D-6E8A-4147-A177-3AD203B41FA5}">
                      <a16:colId xmlns:a16="http://schemas.microsoft.com/office/drawing/2014/main" val="3070927388"/>
                    </a:ext>
                  </a:extLst>
                </a:gridCol>
                <a:gridCol w="1803400">
                  <a:extLst>
                    <a:ext uri="{9D8B030D-6E8A-4147-A177-3AD203B41FA5}">
                      <a16:colId xmlns:a16="http://schemas.microsoft.com/office/drawing/2014/main" val="1761480462"/>
                    </a:ext>
                  </a:extLst>
                </a:gridCol>
                <a:gridCol w="1852295">
                  <a:extLst>
                    <a:ext uri="{9D8B030D-6E8A-4147-A177-3AD203B41FA5}">
                      <a16:colId xmlns:a16="http://schemas.microsoft.com/office/drawing/2014/main" val="830141329"/>
                    </a:ext>
                  </a:extLst>
                </a:gridCol>
              </a:tblGrid>
              <a:tr h="0">
                <a:tc gridSpan="3">
                  <a:txBody>
                    <a:bodyPr/>
                    <a:lstStyle/>
                    <a:p>
                      <a:pPr marL="17780" algn="just">
                        <a:spcAft>
                          <a:spcPts val="600"/>
                        </a:spcAft>
                      </a:pPr>
                      <a:r>
                        <a:rPr lang="en-GB" sz="1100">
                          <a:effectLst/>
                        </a:rPr>
                        <a:t>Table </a:t>
                      </a:r>
                      <a:r>
                        <a:rPr lang="id-ID" sz="1100">
                          <a:effectLst/>
                        </a:rPr>
                        <a:t>1</a:t>
                      </a:r>
                      <a:r>
                        <a:rPr lang="en-GB" sz="1100">
                          <a:effectLst/>
                        </a:rPr>
                        <a:t>. Time Difference between Jakarta and Cities in the World</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3603911"/>
                  </a:ext>
                </a:extLst>
              </a:tr>
              <a:tr h="0">
                <a:tc>
                  <a:txBody>
                    <a:bodyPr/>
                    <a:lstStyle/>
                    <a:p>
                      <a:pPr marL="17780" algn="ctr">
                        <a:spcBef>
                          <a:spcPts val="200"/>
                        </a:spcBef>
                        <a:spcAft>
                          <a:spcPts val="200"/>
                        </a:spcAft>
                      </a:pPr>
                      <a:r>
                        <a:rPr lang="en-US" sz="1100">
                          <a:effectLst/>
                        </a:rPr>
                        <a:t>No</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City Name</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Time difference (hours)</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32186251"/>
                  </a:ext>
                </a:extLst>
              </a:tr>
              <a:tr h="0">
                <a:tc>
                  <a:txBody>
                    <a:bodyPr/>
                    <a:lstStyle/>
                    <a:p>
                      <a:pPr marL="17780" algn="ctr">
                        <a:spcBef>
                          <a:spcPts val="200"/>
                        </a:spcBef>
                        <a:spcAft>
                          <a:spcPts val="200"/>
                        </a:spcAft>
                      </a:pPr>
                      <a:r>
                        <a:rPr lang="en-US" sz="1100">
                          <a:effectLst/>
                        </a:rPr>
                        <a:t>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Jakarta</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0</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25224456"/>
                  </a:ext>
                </a:extLst>
              </a:tr>
              <a:tr h="0">
                <a:tc>
                  <a:txBody>
                    <a:bodyPr/>
                    <a:lstStyle/>
                    <a:p>
                      <a:pPr marL="17780" algn="ctr">
                        <a:spcBef>
                          <a:spcPts val="200"/>
                        </a:spcBef>
                        <a:spcAft>
                          <a:spcPts val="200"/>
                        </a:spcAft>
                      </a:pPr>
                      <a:r>
                        <a:rPr lang="en-US" sz="1100">
                          <a:effectLst/>
                        </a:rPr>
                        <a:t>2</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Los Angeles</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a:t>
                      </a:r>
                      <a:r>
                        <a:rPr lang="en-US" sz="1100">
                          <a:effectLst/>
                        </a:rPr>
                        <a:t>14</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85278555"/>
                  </a:ext>
                </a:extLst>
              </a:tr>
              <a:tr h="0">
                <a:tc>
                  <a:txBody>
                    <a:bodyPr/>
                    <a:lstStyle/>
                    <a:p>
                      <a:pPr marL="17780" algn="ctr">
                        <a:spcBef>
                          <a:spcPts val="200"/>
                        </a:spcBef>
                        <a:spcAft>
                          <a:spcPts val="200"/>
                        </a:spcAft>
                      </a:pPr>
                      <a:r>
                        <a:rPr lang="en-US" sz="1100">
                          <a:effectLst/>
                        </a:rPr>
                        <a:t>3</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Chicago</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−12</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59434442"/>
                  </a:ext>
                </a:extLst>
              </a:tr>
              <a:tr h="0">
                <a:tc>
                  <a:txBody>
                    <a:bodyPr/>
                    <a:lstStyle/>
                    <a:p>
                      <a:pPr marL="17780" algn="ctr">
                        <a:spcBef>
                          <a:spcPts val="200"/>
                        </a:spcBef>
                        <a:spcAft>
                          <a:spcPts val="200"/>
                        </a:spcAft>
                      </a:pPr>
                      <a:r>
                        <a:rPr lang="en-US" sz="1100">
                          <a:effectLst/>
                        </a:rPr>
                        <a:t>4</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New York City</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17162549"/>
                  </a:ext>
                </a:extLst>
              </a:tr>
              <a:tr h="0">
                <a:tc>
                  <a:txBody>
                    <a:bodyPr/>
                    <a:lstStyle/>
                    <a:p>
                      <a:pPr marL="17780" algn="ctr">
                        <a:spcBef>
                          <a:spcPts val="200"/>
                        </a:spcBef>
                        <a:spcAft>
                          <a:spcPts val="200"/>
                        </a:spcAft>
                      </a:pPr>
                      <a:r>
                        <a:rPr lang="en-US" sz="1100">
                          <a:effectLst/>
                        </a:rPr>
                        <a:t>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Toronto</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41458030"/>
                  </a:ext>
                </a:extLst>
              </a:tr>
              <a:tr h="0">
                <a:tc>
                  <a:txBody>
                    <a:bodyPr/>
                    <a:lstStyle/>
                    <a:p>
                      <a:pPr marL="17780" algn="ctr">
                        <a:spcBef>
                          <a:spcPts val="200"/>
                        </a:spcBef>
                        <a:spcAft>
                          <a:spcPts val="200"/>
                        </a:spcAft>
                      </a:pPr>
                      <a:r>
                        <a:rPr lang="en-US" sz="1100">
                          <a:effectLst/>
                        </a:rPr>
                        <a:t>6</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São Paulo</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−10</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1677788"/>
                  </a:ext>
                </a:extLst>
              </a:tr>
              <a:tr h="0">
                <a:tc>
                  <a:txBody>
                    <a:bodyPr/>
                    <a:lstStyle/>
                    <a:p>
                      <a:pPr marL="17780" algn="ctr">
                        <a:spcBef>
                          <a:spcPts val="200"/>
                        </a:spcBef>
                        <a:spcAft>
                          <a:spcPts val="200"/>
                        </a:spcAft>
                      </a:pPr>
                      <a:r>
                        <a:rPr lang="en-US" sz="1100">
                          <a:effectLst/>
                        </a:rPr>
                        <a:t>7</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Lagos</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−6</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09114727"/>
                  </a:ext>
                </a:extLst>
              </a:tr>
              <a:tr h="0">
                <a:tc>
                  <a:txBody>
                    <a:bodyPr/>
                    <a:lstStyle/>
                    <a:p>
                      <a:pPr marL="17780" algn="ctr">
                        <a:spcBef>
                          <a:spcPts val="200"/>
                        </a:spcBef>
                        <a:spcAft>
                          <a:spcPts val="200"/>
                        </a:spcAft>
                      </a:pPr>
                      <a:r>
                        <a:rPr lang="en-US" sz="1100">
                          <a:effectLst/>
                        </a:rPr>
                        <a:t>8</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London</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−6</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6055975"/>
                  </a:ext>
                </a:extLst>
              </a:tr>
              <a:tr h="0">
                <a:tc>
                  <a:txBody>
                    <a:bodyPr/>
                    <a:lstStyle/>
                    <a:p>
                      <a:pPr marL="17780" algn="ctr">
                        <a:spcBef>
                          <a:spcPts val="200"/>
                        </a:spcBef>
                        <a:spcAft>
                          <a:spcPts val="200"/>
                        </a:spcAft>
                      </a:pPr>
                      <a:r>
                        <a:rPr lang="en-US" sz="1100">
                          <a:effectLst/>
                        </a:rPr>
                        <a:t>9</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Johannesburg</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15012123"/>
                  </a:ext>
                </a:extLst>
              </a:tr>
              <a:tr h="0">
                <a:tc>
                  <a:txBody>
                    <a:bodyPr/>
                    <a:lstStyle/>
                    <a:p>
                      <a:pPr marL="17780" algn="ctr">
                        <a:spcBef>
                          <a:spcPts val="200"/>
                        </a:spcBef>
                        <a:spcAft>
                          <a:spcPts val="200"/>
                        </a:spcAft>
                      </a:pPr>
                      <a:r>
                        <a:rPr lang="en-US" sz="1100">
                          <a:effectLst/>
                        </a:rPr>
                        <a:t>10</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Kairo</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8493364"/>
                  </a:ext>
                </a:extLst>
              </a:tr>
              <a:tr h="0">
                <a:tc>
                  <a:txBody>
                    <a:bodyPr/>
                    <a:lstStyle/>
                    <a:p>
                      <a:pPr marL="17780" algn="ctr">
                        <a:spcBef>
                          <a:spcPts val="200"/>
                        </a:spcBef>
                        <a:spcAft>
                          <a:spcPts val="200"/>
                        </a:spcAft>
                      </a:pPr>
                      <a:r>
                        <a:rPr lang="en-US" sz="1100">
                          <a:effectLst/>
                        </a:rPr>
                        <a:t>11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Paris</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47164509"/>
                  </a:ext>
                </a:extLst>
              </a:tr>
              <a:tr h="0">
                <a:tc>
                  <a:txBody>
                    <a:bodyPr/>
                    <a:lstStyle/>
                    <a:p>
                      <a:pPr marL="17780" algn="ctr">
                        <a:spcBef>
                          <a:spcPts val="200"/>
                        </a:spcBef>
                        <a:spcAft>
                          <a:spcPts val="200"/>
                        </a:spcAft>
                      </a:pPr>
                      <a:r>
                        <a:rPr lang="en-US" sz="1100">
                          <a:effectLst/>
                        </a:rPr>
                        <a:t>12</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Zurich</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79844649"/>
                  </a:ext>
                </a:extLst>
              </a:tr>
              <a:tr h="0">
                <a:tc>
                  <a:txBody>
                    <a:bodyPr/>
                    <a:lstStyle/>
                    <a:p>
                      <a:pPr marL="17780" algn="ctr">
                        <a:spcBef>
                          <a:spcPts val="200"/>
                        </a:spcBef>
                        <a:spcAft>
                          <a:spcPts val="200"/>
                        </a:spcAft>
                      </a:pPr>
                      <a:r>
                        <a:rPr lang="en-US" sz="1100">
                          <a:effectLst/>
                        </a:rPr>
                        <a:t>13</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Istanbul</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−4</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7110989"/>
                  </a:ext>
                </a:extLst>
              </a:tr>
              <a:tr h="0">
                <a:tc>
                  <a:txBody>
                    <a:bodyPr/>
                    <a:lstStyle/>
                    <a:p>
                      <a:pPr marL="17780" algn="ctr">
                        <a:spcBef>
                          <a:spcPts val="200"/>
                        </a:spcBef>
                        <a:spcAft>
                          <a:spcPts val="200"/>
                        </a:spcAft>
                      </a:pPr>
                      <a:r>
                        <a:rPr lang="en-US" sz="1100">
                          <a:effectLst/>
                        </a:rPr>
                        <a:t>14</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Moskwa</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−4</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16203675"/>
                  </a:ext>
                </a:extLst>
              </a:tr>
              <a:tr h="0">
                <a:tc>
                  <a:txBody>
                    <a:bodyPr/>
                    <a:lstStyle/>
                    <a:p>
                      <a:pPr marL="17780" algn="ctr">
                        <a:spcBef>
                          <a:spcPts val="200"/>
                        </a:spcBef>
                        <a:spcAft>
                          <a:spcPts val="200"/>
                        </a:spcAft>
                      </a:pPr>
                      <a:r>
                        <a:rPr lang="en-US" sz="1100">
                          <a:effectLst/>
                        </a:rPr>
                        <a:t>15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Dubai</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−3</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29242807"/>
                  </a:ext>
                </a:extLst>
              </a:tr>
              <a:tr h="0">
                <a:tc>
                  <a:txBody>
                    <a:bodyPr/>
                    <a:lstStyle/>
                    <a:p>
                      <a:pPr marL="17780" algn="ctr">
                        <a:spcBef>
                          <a:spcPts val="200"/>
                        </a:spcBef>
                        <a:spcAft>
                          <a:spcPts val="200"/>
                        </a:spcAft>
                      </a:pPr>
                      <a:r>
                        <a:rPr lang="en-US" sz="1100">
                          <a:effectLst/>
                        </a:rPr>
                        <a:t>16</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Mumbai</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−1.5</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2867388"/>
                  </a:ext>
                </a:extLst>
              </a:tr>
              <a:tr h="0">
                <a:tc>
                  <a:txBody>
                    <a:bodyPr/>
                    <a:lstStyle/>
                    <a:p>
                      <a:pPr marL="17780" algn="ctr">
                        <a:spcBef>
                          <a:spcPts val="200"/>
                        </a:spcBef>
                        <a:spcAft>
                          <a:spcPts val="200"/>
                        </a:spcAft>
                      </a:pPr>
                      <a:r>
                        <a:rPr lang="en-US" sz="1100">
                          <a:effectLst/>
                        </a:rPr>
                        <a:t>17</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Hong Kong</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68343815"/>
                  </a:ext>
                </a:extLst>
              </a:tr>
              <a:tr h="0">
                <a:tc>
                  <a:txBody>
                    <a:bodyPr/>
                    <a:lstStyle/>
                    <a:p>
                      <a:pPr marL="17780" algn="ctr">
                        <a:spcBef>
                          <a:spcPts val="200"/>
                        </a:spcBef>
                        <a:spcAft>
                          <a:spcPts val="200"/>
                        </a:spcAft>
                      </a:pPr>
                      <a:r>
                        <a:rPr lang="en-US" sz="1100">
                          <a:effectLst/>
                        </a:rPr>
                        <a:t>18</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Shanghai</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82641446"/>
                  </a:ext>
                </a:extLst>
              </a:tr>
              <a:tr h="0">
                <a:tc>
                  <a:txBody>
                    <a:bodyPr/>
                    <a:lstStyle/>
                    <a:p>
                      <a:pPr marL="17780" algn="ctr">
                        <a:spcBef>
                          <a:spcPts val="200"/>
                        </a:spcBef>
                        <a:spcAft>
                          <a:spcPts val="200"/>
                        </a:spcAft>
                      </a:pPr>
                      <a:r>
                        <a:rPr lang="en-US" sz="1100">
                          <a:effectLst/>
                        </a:rPr>
                        <a:t>19</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Singapura</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38072657"/>
                  </a:ext>
                </a:extLst>
              </a:tr>
              <a:tr h="0">
                <a:tc>
                  <a:txBody>
                    <a:bodyPr/>
                    <a:lstStyle/>
                    <a:p>
                      <a:pPr marL="17780" algn="ctr">
                        <a:spcBef>
                          <a:spcPts val="200"/>
                        </a:spcBef>
                        <a:spcAft>
                          <a:spcPts val="200"/>
                        </a:spcAft>
                      </a:pPr>
                      <a:r>
                        <a:rPr lang="en-US" sz="1100">
                          <a:effectLst/>
                        </a:rPr>
                        <a:t>20</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Tokyo</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a:effectLst/>
                        </a:rPr>
                        <a:t>+2</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84724182"/>
                  </a:ext>
                </a:extLst>
              </a:tr>
              <a:tr h="0">
                <a:tc>
                  <a:txBody>
                    <a:bodyPr/>
                    <a:lstStyle/>
                    <a:p>
                      <a:pPr marL="17780" algn="ctr">
                        <a:spcBef>
                          <a:spcPts val="200"/>
                        </a:spcBef>
                        <a:spcAft>
                          <a:spcPts val="200"/>
                        </a:spcAft>
                      </a:pPr>
                      <a:r>
                        <a:rPr lang="en-US" sz="1100">
                          <a:effectLst/>
                        </a:rPr>
                        <a:t>21</a:t>
                      </a:r>
                      <a:endParaRPr lang="en-ID" sz="110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dirty="0">
                          <a:effectLst/>
                        </a:rPr>
                        <a:t>Sydney</a:t>
                      </a:r>
                      <a:endParaRPr lang="en-ID" sz="1100" dirty="0">
                        <a:effectLst/>
                        <a:latin typeface="Sabon"/>
                        <a:ea typeface="Times New Roman" panose="02020603050405020304" pitchFamily="18" charset="0"/>
                        <a:cs typeface="Times New Roman" panose="02020603050405020304" pitchFamily="18" charset="0"/>
                      </a:endParaRPr>
                    </a:p>
                  </a:txBody>
                  <a:tcPr marL="0" marR="0" marT="0" marB="0"/>
                </a:tc>
                <a:tc>
                  <a:txBody>
                    <a:bodyPr/>
                    <a:lstStyle/>
                    <a:p>
                      <a:pPr marL="17780" algn="ctr">
                        <a:spcBef>
                          <a:spcPts val="200"/>
                        </a:spcBef>
                        <a:spcAft>
                          <a:spcPts val="200"/>
                        </a:spcAft>
                      </a:pPr>
                      <a:r>
                        <a:rPr lang="id-ID" sz="1100" dirty="0">
                          <a:effectLst/>
                        </a:rPr>
                        <a:t>+4</a:t>
                      </a:r>
                      <a:endParaRPr lang="en-ID" sz="1100" dirty="0">
                        <a:effectLst/>
                        <a:latin typeface="Sabon"/>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7215508"/>
                  </a:ext>
                </a:extLst>
              </a:tr>
            </a:tbl>
          </a:graphicData>
        </a:graphic>
      </p:graphicFrame>
      <p:sp>
        <p:nvSpPr>
          <p:cNvPr id="26" name="TextBox 25">
            <a:extLst>
              <a:ext uri="{FF2B5EF4-FFF2-40B4-BE49-F238E27FC236}">
                <a16:creationId xmlns:a16="http://schemas.microsoft.com/office/drawing/2014/main" id="{4691627C-0A94-8046-949B-28CD7FB9CD08}"/>
              </a:ext>
            </a:extLst>
          </p:cNvPr>
          <p:cNvSpPr txBox="1"/>
          <p:nvPr/>
        </p:nvSpPr>
        <p:spPr>
          <a:xfrm>
            <a:off x="9770953" y="2434186"/>
            <a:ext cx="2098894" cy="2123658"/>
          </a:xfrm>
          <a:prstGeom prst="rect">
            <a:avLst/>
          </a:prstGeom>
          <a:noFill/>
          <a:ln>
            <a:solidFill>
              <a:srgbClr val="FDBB31"/>
            </a:solidFill>
          </a:ln>
        </p:spPr>
        <p:txBody>
          <a:bodyPr wrap="square">
            <a:spAutoFit/>
          </a:bodyPr>
          <a:lstStyle/>
          <a:p>
            <a:pPr indent="12700" algn="just"/>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Reference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no</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longer</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Greenwich</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(GMT),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but</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based</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Universal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Coordinated</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(UTC). UTC +7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means</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that</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western</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Indonesia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seven</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hours</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ahead</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UTC. </a:t>
            </a:r>
          </a:p>
          <a:p>
            <a:pPr indent="12700" algn="just"/>
            <a:endParaRPr lang="id-ID" sz="1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indent="12700" algn="just"/>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00.00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UTC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same</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as </a:t>
            </a:r>
            <a:r>
              <a:rPr lang="id-ID" sz="1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07.00 WIB in Jakarta </a:t>
            </a:r>
            <a:r>
              <a:rPr lang="en-GB" sz="1200" dirty="0">
                <a:solidFill>
                  <a:schemeClr val="bg1"/>
                </a:solidFill>
                <a:effectLst/>
                <a:latin typeface="Cambria" panose="02040503050406030204" pitchFamily="18" charset="0"/>
                <a:ea typeface="Cambria" panose="02040503050406030204" pitchFamily="18" charset="0"/>
                <a:cs typeface="Cambria" panose="02040503050406030204" pitchFamily="18" charset="0"/>
              </a:rPr>
              <a:t>[6]</a:t>
            </a:r>
            <a:r>
              <a:rPr lang="id-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1200" dirty="0">
              <a:solidFill>
                <a:schemeClr val="bg1"/>
              </a:solidFill>
              <a:effectLst/>
              <a:latin typeface="Times"/>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8172450" y="0"/>
            <a:ext cx="4019550" cy="990600"/>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724150" y="5905500"/>
            <a:ext cx="9467850" cy="952500"/>
          </a:xfrm>
          <a:custGeom>
            <a:avLst/>
            <a:gdLst>
              <a:gd name="connsiteX0" fmla="*/ 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0 w 9467850"/>
              <a:gd name="connsiteY4" fmla="*/ 0 h 952500"/>
              <a:gd name="connsiteX0" fmla="*/ 914400 w 9467850"/>
              <a:gd name="connsiteY0" fmla="*/ 0 h 952500"/>
              <a:gd name="connsiteX1" fmla="*/ 9467850 w 9467850"/>
              <a:gd name="connsiteY1" fmla="*/ 0 h 952500"/>
              <a:gd name="connsiteX2" fmla="*/ 9467850 w 9467850"/>
              <a:gd name="connsiteY2" fmla="*/ 952500 h 952500"/>
              <a:gd name="connsiteX3" fmla="*/ 0 w 9467850"/>
              <a:gd name="connsiteY3" fmla="*/ 952500 h 952500"/>
              <a:gd name="connsiteX4" fmla="*/ 914400 w 9467850"/>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850" h="952500">
                <a:moveTo>
                  <a:pt x="914400" y="0"/>
                </a:moveTo>
                <a:lnTo>
                  <a:pt x="9467850" y="0"/>
                </a:lnTo>
                <a:lnTo>
                  <a:pt x="9467850" y="952500"/>
                </a:lnTo>
                <a:lnTo>
                  <a:pt x="0" y="952500"/>
                </a:lnTo>
                <a:lnTo>
                  <a:pt x="914400" y="0"/>
                </a:lnTo>
                <a:close/>
              </a:path>
            </a:pathLst>
          </a:custGeom>
          <a:gradFill flip="none" rotWithShape="1">
            <a:gsLst>
              <a:gs pos="0">
                <a:srgbClr val="0284C2">
                  <a:shade val="30000"/>
                  <a:satMod val="115000"/>
                </a:srgbClr>
              </a:gs>
              <a:gs pos="50000">
                <a:srgbClr val="0284C2">
                  <a:shade val="67500"/>
                  <a:satMod val="115000"/>
                </a:srgbClr>
              </a:gs>
              <a:gs pos="100000">
                <a:srgbClr val="0284C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3864867" y="6039452"/>
            <a:ext cx="70192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ICGT-XIII 2023, Malang</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By:</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Imam </a:t>
            </a:r>
            <a:r>
              <a:rPr kumimoji="0" lang="en-US" sz="1800" b="1" i="0" u="none" strike="noStrike" kern="1200" cap="none" spc="0" normalizeH="0" baseline="0" noProof="0" dirty="0" err="1">
                <a:ln>
                  <a:noFill/>
                </a:ln>
                <a:solidFill>
                  <a:schemeClr val="bg1"/>
                </a:solidFill>
                <a:effectLst/>
                <a:uLnTx/>
                <a:uFillTx/>
                <a:latin typeface="Calibri" panose="020F0502020204030204"/>
                <a:ea typeface="+mn-ea"/>
                <a:cs typeface="+mn-cs"/>
              </a:rPr>
              <a:t>Cholissodin</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 | Faculty Of Computer Science (a.k.a </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F</a:t>
            </a:r>
            <a:r>
              <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rPr>
              <a:t>ILKOM),</a:t>
            </a:r>
            <a:r>
              <a:rPr kumimoji="0" lang="en-US" sz="1800" b="1" i="0" u="none" strike="noStrike" kern="1200" cap="none" spc="0" normalizeH="0" baseline="0" noProof="0" dirty="0">
                <a:ln>
                  <a:noFill/>
                </a:ln>
                <a:solidFill>
                  <a:schemeClr val="bg1"/>
                </a:solidFill>
                <a:effectLst/>
                <a:uLnTx/>
                <a:uFillTx/>
                <a:latin typeface="Calibri" panose="020F0502020204030204"/>
                <a:ea typeface="+mn-ea"/>
                <a:cs typeface="+mn-cs"/>
              </a:rPr>
              <a:t> UB</a:t>
            </a:r>
            <a:endParaRPr kumimoji="0" lang="id-ID" sz="18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Rectangle 5"/>
          <p:cNvSpPr/>
          <p:nvPr/>
        </p:nvSpPr>
        <p:spPr>
          <a:xfrm flipH="1">
            <a:off x="400050" y="969853"/>
            <a:ext cx="3296096" cy="106325"/>
          </a:xfrm>
          <a:custGeom>
            <a:avLst/>
            <a:gdLst>
              <a:gd name="connsiteX0" fmla="*/ 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0 w 4019550"/>
              <a:gd name="connsiteY4" fmla="*/ 0 h 990600"/>
              <a:gd name="connsiteX0" fmla="*/ 1066800 w 4019550"/>
              <a:gd name="connsiteY0" fmla="*/ 0 h 990600"/>
              <a:gd name="connsiteX1" fmla="*/ 4019550 w 4019550"/>
              <a:gd name="connsiteY1" fmla="*/ 0 h 990600"/>
              <a:gd name="connsiteX2" fmla="*/ 4019550 w 4019550"/>
              <a:gd name="connsiteY2" fmla="*/ 990600 h 990600"/>
              <a:gd name="connsiteX3" fmla="*/ 0 w 4019550"/>
              <a:gd name="connsiteY3" fmla="*/ 990600 h 990600"/>
              <a:gd name="connsiteX4" fmla="*/ 1066800 w 401955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990600">
                <a:moveTo>
                  <a:pt x="1066800" y="0"/>
                </a:moveTo>
                <a:lnTo>
                  <a:pt x="4019550" y="0"/>
                </a:lnTo>
                <a:lnTo>
                  <a:pt x="4019550" y="990600"/>
                </a:lnTo>
                <a:lnTo>
                  <a:pt x="0" y="990600"/>
                </a:lnTo>
                <a:lnTo>
                  <a:pt x="1066800" y="0"/>
                </a:lnTo>
                <a:close/>
              </a:path>
            </a:pathLst>
          </a:custGeom>
          <a:gradFill flip="none" rotWithShape="1">
            <a:gsLst>
              <a:gs pos="0">
                <a:srgbClr val="EE5810">
                  <a:shade val="30000"/>
                  <a:satMod val="115000"/>
                </a:srgbClr>
              </a:gs>
              <a:gs pos="50000">
                <a:srgbClr val="EE5810">
                  <a:shade val="67500"/>
                  <a:satMod val="115000"/>
                </a:srgbClr>
              </a:gs>
              <a:gs pos="100000">
                <a:srgbClr val="EE581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2"/>
          <p:cNvSpPr>
            <a:spLocks noGrp="1" noChangeArrowheads="1"/>
          </p:cNvSpPr>
          <p:nvPr>
            <p:ph type="title"/>
          </p:nvPr>
        </p:nvSpPr>
        <p:spPr>
          <a:xfrm>
            <a:off x="338137" y="82588"/>
            <a:ext cx="8157719" cy="981075"/>
          </a:xfrm>
        </p:spPr>
        <p:txBody>
          <a:bodyPr>
            <a:noAutofit/>
          </a:bodyPr>
          <a:lstStyle/>
          <a:p>
            <a:r>
              <a:rPr lang="en-US" altLang="en-US" sz="4000" b="1" dirty="0">
                <a:solidFill>
                  <a:schemeClr val="bg1"/>
                </a:solidFill>
              </a:rPr>
              <a:t>Research (Novelty)</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15" y="5981700"/>
            <a:ext cx="2470985" cy="549966"/>
          </a:xfrm>
          <a:prstGeom prst="rect">
            <a:avLst/>
          </a:prstGeom>
        </p:spPr>
      </p:pic>
      <p:pic>
        <p:nvPicPr>
          <p:cNvPr id="21" name="Picture 4">
            <a:extLst>
              <a:ext uri="{FF2B5EF4-FFF2-40B4-BE49-F238E27FC236}">
                <a16:creationId xmlns:a16="http://schemas.microsoft.com/office/drawing/2014/main" id="{7F557BDD-C0FB-4882-B86E-C52B0D1420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2225" y="319945"/>
            <a:ext cx="1276350" cy="350709"/>
          </a:xfrm>
          <a:prstGeom prst="rect">
            <a:avLst/>
          </a:prstGeom>
        </p:spPr>
      </p:pic>
      <p:sp>
        <p:nvSpPr>
          <p:cNvPr id="22" name="Rectangle 3"/>
          <p:cNvSpPr txBox="1">
            <a:spLocks noChangeArrowheads="1"/>
          </p:cNvSpPr>
          <p:nvPr/>
        </p:nvSpPr>
        <p:spPr>
          <a:xfrm>
            <a:off x="5118100" y="1497895"/>
            <a:ext cx="6549934" cy="42886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Our Contributions / Research Novelty: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iQRa</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Algorithm to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Luxlier</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Detection of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Laylat</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al-</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Qadr</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D60ABE0F-614E-4438-8D5B-82A48835D3F6}"/>
              </a:ext>
            </a:extLst>
          </p:cNvPr>
          <p:cNvPicPr>
            <a:picLocks noChangeAspect="1"/>
          </p:cNvPicPr>
          <p:nvPr/>
        </p:nvPicPr>
        <p:blipFill>
          <a:blip r:embed="rId5"/>
          <a:stretch>
            <a:fillRect/>
          </a:stretch>
        </p:blipFill>
        <p:spPr>
          <a:xfrm>
            <a:off x="7082970" y="22124"/>
            <a:ext cx="1273879" cy="1106738"/>
          </a:xfrm>
          <a:prstGeom prst="rect">
            <a:avLst/>
          </a:prstGeom>
        </p:spPr>
      </p:pic>
      <p:sp>
        <p:nvSpPr>
          <p:cNvPr id="2" name="TextBox 1">
            <a:extLst>
              <a:ext uri="{FF2B5EF4-FFF2-40B4-BE49-F238E27FC236}">
                <a16:creationId xmlns:a16="http://schemas.microsoft.com/office/drawing/2014/main" id="{65207769-A89C-4FC8-8906-CBC917A6611D}"/>
              </a:ext>
            </a:extLst>
          </p:cNvPr>
          <p:cNvSpPr txBox="1"/>
          <p:nvPr/>
        </p:nvSpPr>
        <p:spPr>
          <a:xfrm>
            <a:off x="551576" y="2049247"/>
            <a:ext cx="3870025" cy="3046988"/>
          </a:xfrm>
          <a:prstGeom prst="rect">
            <a:avLst/>
          </a:prstGeom>
          <a:noFill/>
        </p:spPr>
        <p:txBody>
          <a:bodyPr wrap="square" lIns="91440" tIns="45720" rIns="91440" bIns="45720" anchor="t">
            <a:spAutoFit/>
          </a:bodyPr>
          <a:lstStyle/>
          <a:p>
            <a:pPr algn="just"/>
            <a:r>
              <a:rPr lang="en-US" sz="1600" dirty="0">
                <a:solidFill>
                  <a:schemeClr val="bg1"/>
                </a:solidFill>
                <a:ea typeface="+mn-lt"/>
                <a:cs typeface="+mn-lt"/>
              </a:rPr>
              <a:t>The </a:t>
            </a:r>
            <a:r>
              <a:rPr lang="en-US" sz="1600" dirty="0" err="1">
                <a:solidFill>
                  <a:schemeClr val="bg1"/>
                </a:solidFill>
                <a:ea typeface="+mn-lt"/>
                <a:cs typeface="+mn-lt"/>
              </a:rPr>
              <a:t>iQRa</a:t>
            </a:r>
            <a:r>
              <a:rPr lang="en-US" sz="1600" dirty="0">
                <a:solidFill>
                  <a:schemeClr val="bg1"/>
                </a:solidFill>
                <a:ea typeface="+mn-lt"/>
                <a:cs typeface="+mn-lt"/>
              </a:rPr>
              <a:t>’ 1.0 algorithm is proposed to identify when the day of </a:t>
            </a:r>
            <a:r>
              <a:rPr lang="en-US" sz="1600" dirty="0" err="1">
                <a:solidFill>
                  <a:schemeClr val="bg1"/>
                </a:solidFill>
                <a:ea typeface="+mn-lt"/>
                <a:cs typeface="+mn-lt"/>
              </a:rPr>
              <a:t>Laylat</a:t>
            </a:r>
            <a:r>
              <a:rPr lang="en-US" sz="1600" dirty="0">
                <a:solidFill>
                  <a:schemeClr val="bg1"/>
                </a:solidFill>
                <a:ea typeface="+mn-lt"/>
                <a:cs typeface="+mn-lt"/>
              </a:rPr>
              <a:t> al-</a:t>
            </a:r>
            <a:r>
              <a:rPr lang="en-US" sz="1600" dirty="0" err="1">
                <a:solidFill>
                  <a:schemeClr val="bg1"/>
                </a:solidFill>
                <a:ea typeface="+mn-lt"/>
                <a:cs typeface="+mn-lt"/>
              </a:rPr>
              <a:t>Qadr</a:t>
            </a:r>
            <a:r>
              <a:rPr lang="en-US" sz="1600" dirty="0">
                <a:solidFill>
                  <a:schemeClr val="bg1"/>
                </a:solidFill>
                <a:ea typeface="+mn-lt"/>
                <a:cs typeface="+mn-lt"/>
              </a:rPr>
              <a:t> occurs in Ramadan and “1.0” is the version of the algorithm, which we have specially compiled on a few days in the month of Ramadan.</a:t>
            </a:r>
          </a:p>
          <a:p>
            <a:pPr algn="just"/>
            <a:endParaRPr lang="en-US" sz="1600" dirty="0">
              <a:solidFill>
                <a:schemeClr val="bg1"/>
              </a:solidFill>
              <a:ea typeface="+mn-lt"/>
              <a:cs typeface="+mn-lt"/>
            </a:endParaRPr>
          </a:p>
          <a:p>
            <a:pPr algn="just"/>
            <a:r>
              <a:rPr lang="en-US" sz="1600" dirty="0">
                <a:solidFill>
                  <a:schemeClr val="bg1"/>
                </a:solidFill>
                <a:ea typeface="+mn-lt"/>
                <a:cs typeface="+mn-lt"/>
              </a:rPr>
              <a:t>There are several mechanisms that use a combination of 2 kinds of learning techniques (semi-prediction and semi-clustering) in one unit with the following steps.</a:t>
            </a:r>
          </a:p>
        </p:txBody>
      </p:sp>
      <p:sp>
        <p:nvSpPr>
          <p:cNvPr id="3" name="Rectangle: Rounded Corners 2">
            <a:extLst>
              <a:ext uri="{FF2B5EF4-FFF2-40B4-BE49-F238E27FC236}">
                <a16:creationId xmlns:a16="http://schemas.microsoft.com/office/drawing/2014/main" id="{28EF6AAD-7B3F-4914-A313-40C79812EFEB}"/>
              </a:ext>
            </a:extLst>
          </p:cNvPr>
          <p:cNvSpPr/>
          <p:nvPr/>
        </p:nvSpPr>
        <p:spPr>
          <a:xfrm>
            <a:off x="400050" y="1492862"/>
            <a:ext cx="4174906" cy="387227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Striped Right 4">
            <a:extLst>
              <a:ext uri="{FF2B5EF4-FFF2-40B4-BE49-F238E27FC236}">
                <a16:creationId xmlns:a16="http://schemas.microsoft.com/office/drawing/2014/main" id="{73C94570-3709-4CAA-BD96-8206A31EED6C}"/>
              </a:ext>
            </a:extLst>
          </p:cNvPr>
          <p:cNvSpPr/>
          <p:nvPr/>
        </p:nvSpPr>
        <p:spPr>
          <a:xfrm>
            <a:off x="4671794" y="2580343"/>
            <a:ext cx="688086" cy="5080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Diagonal Corners Rounded 8">
            <a:extLst>
              <a:ext uri="{FF2B5EF4-FFF2-40B4-BE49-F238E27FC236}">
                <a16:creationId xmlns:a16="http://schemas.microsoft.com/office/drawing/2014/main" id="{35E22AD3-E565-EE42-AA96-3D227DECBD93}"/>
              </a:ext>
            </a:extLst>
          </p:cNvPr>
          <p:cNvSpPr/>
          <p:nvPr/>
        </p:nvSpPr>
        <p:spPr>
          <a:xfrm>
            <a:off x="5346113" y="2068090"/>
            <a:ext cx="6378118" cy="3517464"/>
          </a:xfrm>
          <a:prstGeom prst="round2DiagRect">
            <a:avLst>
              <a:gd name="adj1" fmla="val 0"/>
              <a:gd name="adj2" fmla="val 30747"/>
            </a:avLst>
          </a:prstGeom>
          <a:noFill/>
          <a:ln>
            <a:solidFill>
              <a:srgbClr val="FD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Rectangle 3">
            <a:extLst>
              <a:ext uri="{FF2B5EF4-FFF2-40B4-BE49-F238E27FC236}">
                <a16:creationId xmlns:a16="http://schemas.microsoft.com/office/drawing/2014/main" id="{A847FBA6-1E82-7C49-B89D-92322F3B18D9}"/>
              </a:ext>
            </a:extLst>
          </p:cNvPr>
          <p:cNvSpPr txBox="1">
            <a:spLocks noChangeArrowheads="1"/>
          </p:cNvSpPr>
          <p:nvPr/>
        </p:nvSpPr>
        <p:spPr>
          <a:xfrm>
            <a:off x="5650889" y="2200138"/>
            <a:ext cx="5776351" cy="326552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Load Dataset (1-30 Apr 2022), and</a:t>
            </a:r>
            <a:r>
              <a:rPr lang="en-US" sz="1400" b="1" dirty="0">
                <a:solidFill>
                  <a:schemeClr val="bg1"/>
                </a:solidFill>
                <a:latin typeface="Calibri" panose="020F0502020204030204"/>
              </a:rPr>
              <a:t> c</a:t>
            </a: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alc. the </a:t>
            </a:r>
            <a:r>
              <a:rPr lang="en-US" sz="1400" b="1" dirty="0">
                <a:solidFill>
                  <a:schemeClr val="bg1"/>
                </a:solidFill>
                <a:latin typeface="Calibri" panose="020F0502020204030204"/>
              </a:rPr>
              <a:t>temp. </a:t>
            </a: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average value (Avg) and variance (Var)</a:t>
            </a: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Then, there is 2 approach to use</a:t>
            </a:r>
            <a:r>
              <a:rPr kumimoji="0" lang="id-ID" sz="1400" b="1" i="0" u="none" strike="noStrike" kern="1200" cap="none" spc="0" normalizeH="0" baseline="0" noProof="0" dirty="0">
                <a:ln>
                  <a:noFill/>
                </a:ln>
                <a:solidFill>
                  <a:schemeClr val="bg1"/>
                </a:solidFill>
                <a:effectLst/>
                <a:uLnTx/>
                <a:uFillTx/>
                <a:latin typeface="Calibri" panose="020F0502020204030204"/>
                <a:ea typeface="+mn-ea"/>
                <a:cs typeface="+mn-cs"/>
              </a:rPr>
              <a:t>:</a:t>
            </a:r>
          </a:p>
          <a:p>
            <a:pPr marL="685800" marR="0" lvl="1" indent="-228600" algn="l" defTabSz="914400" rtl="0" eaLnBrk="1" fontAlgn="auto" latinLnBrk="0" hangingPunct="1">
              <a:lnSpc>
                <a:spcPct val="75000"/>
              </a:lnSpc>
              <a:spcBef>
                <a:spcPts val="500"/>
              </a:spcBef>
              <a:spcAft>
                <a:spcPts val="0"/>
              </a:spcAft>
              <a:buClr>
                <a:prstClr val="white"/>
              </a:buClr>
              <a:buSzPct val="115000"/>
              <a:buFont typeface="Courier New" panose="02070309020205020404" pitchFamily="49" charset="0"/>
              <a:buChar char="o"/>
              <a:tabLst/>
              <a:defRPr/>
            </a:pPr>
            <a:r>
              <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rPr>
              <a:t>First method, by finding the index of date that has the smallest Var value</a:t>
            </a:r>
          </a:p>
          <a:p>
            <a:pPr marL="685800" marR="0" lvl="1" indent="-228600" algn="l" defTabSz="914400" rtl="0" eaLnBrk="1" fontAlgn="auto" latinLnBrk="0" hangingPunct="1">
              <a:lnSpc>
                <a:spcPct val="75000"/>
              </a:lnSpc>
              <a:spcBef>
                <a:spcPts val="500"/>
              </a:spcBef>
              <a:spcAft>
                <a:spcPts val="0"/>
              </a:spcAft>
              <a:buClr>
                <a:prstClr val="white"/>
              </a:buClr>
              <a:buSzPct val="115000"/>
              <a:buFont typeface="Courier New" panose="02070309020205020404" pitchFamily="49" charset="0"/>
              <a:buChar char="o"/>
              <a:tabLst/>
              <a:defRPr/>
            </a:pPr>
            <a:endPar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685800" marR="0" lvl="1" indent="-228600" algn="l" defTabSz="914400" rtl="0" eaLnBrk="1" fontAlgn="auto" latinLnBrk="0" hangingPunct="1">
              <a:lnSpc>
                <a:spcPct val="75000"/>
              </a:lnSpc>
              <a:spcBef>
                <a:spcPts val="500"/>
              </a:spcBef>
              <a:spcAft>
                <a:spcPts val="0"/>
              </a:spcAft>
              <a:buClr>
                <a:prstClr val="white"/>
              </a:buClr>
              <a:buSzPct val="115000"/>
              <a:buFont typeface="Courier New" panose="02070309020205020404" pitchFamily="49" charset="0"/>
              <a:buChar char="o"/>
              <a:tabLst/>
              <a:defRPr/>
            </a:pPr>
            <a:endPar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685800" marR="0" lvl="1" indent="-228600" algn="l" defTabSz="914400" rtl="0" eaLnBrk="1" fontAlgn="auto" latinLnBrk="0" hangingPunct="1">
              <a:lnSpc>
                <a:spcPct val="75000"/>
              </a:lnSpc>
              <a:spcBef>
                <a:spcPts val="500"/>
              </a:spcBef>
              <a:spcAft>
                <a:spcPts val="0"/>
              </a:spcAft>
              <a:buClr>
                <a:prstClr val="white"/>
              </a:buClr>
              <a:buSzPct val="115000"/>
              <a:buFont typeface="Courier New" panose="02070309020205020404" pitchFamily="49" charset="0"/>
              <a:buChar char="o"/>
              <a:tabLst/>
              <a:defRPr/>
            </a:pP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Second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method</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by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consider</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nearest</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and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have</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most</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high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frequency</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with an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interval</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t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value</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taken</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between</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tmin</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 15⁰ to </a:t>
            </a:r>
            <a:r>
              <a:rPr kumimoji="0" lang="it-IT" sz="1200" b="1" i="0" u="none" strike="noStrike" kern="1200" cap="none" spc="0" normalizeH="0" baseline="0" noProof="0" dirty="0" err="1">
                <a:ln>
                  <a:noFill/>
                </a:ln>
                <a:solidFill>
                  <a:schemeClr val="bg1"/>
                </a:solidFill>
                <a:effectLst/>
                <a:uLnTx/>
                <a:uFillTx/>
                <a:latin typeface="Calibri" panose="020F0502020204030204"/>
                <a:ea typeface="+mn-ea"/>
                <a:cs typeface="+mn-cs"/>
              </a:rPr>
              <a:t>tmax</a:t>
            </a:r>
            <a:r>
              <a:rPr kumimoji="0" lang="it-IT" sz="1200" b="1" i="0" u="none" strike="noStrike" kern="1200" cap="none" spc="0" normalizeH="0" baseline="0" noProof="0" dirty="0">
                <a:ln>
                  <a:noFill/>
                </a:ln>
                <a:solidFill>
                  <a:schemeClr val="bg1"/>
                </a:solidFill>
                <a:effectLst/>
                <a:uLnTx/>
                <a:uFillTx/>
                <a:latin typeface="Calibri" panose="020F0502020204030204"/>
                <a:ea typeface="+mn-ea"/>
                <a:cs typeface="+mn-cs"/>
              </a:rPr>
              <a:t> = 25⁰ Celsius</a:t>
            </a:r>
          </a:p>
          <a:p>
            <a:pPr lvl="2">
              <a:lnSpc>
                <a:spcPct val="75000"/>
              </a:lnSpc>
              <a:buClr>
                <a:prstClr val="white"/>
              </a:buClr>
              <a:buSzPct val="115000"/>
              <a:buFont typeface="Wingdings" panose="05000000000000000000" pitchFamily="2" charset="2"/>
              <a:buChar char="ü"/>
              <a:defRPr/>
            </a:pPr>
            <a:r>
              <a:rPr lang="en-US" sz="1200" b="1" dirty="0">
                <a:solidFill>
                  <a:schemeClr val="bg1"/>
                </a:solidFill>
                <a:latin typeface="Calibri" panose="020F0502020204030204"/>
              </a:rPr>
              <a:t>Initialization of the Frequent variable = 0.</a:t>
            </a:r>
            <a:endParaRPr lang="it-IT" sz="1200" b="1" dirty="0">
              <a:solidFill>
                <a:schemeClr val="bg1"/>
              </a:solidFill>
              <a:latin typeface="Calibri" panose="020F0502020204030204"/>
            </a:endParaRPr>
          </a:p>
          <a:p>
            <a:pPr lvl="2">
              <a:lnSpc>
                <a:spcPct val="75000"/>
              </a:lnSpc>
              <a:buClr>
                <a:prstClr val="white"/>
              </a:buClr>
              <a:buSzPct val="115000"/>
              <a:buFont typeface="Wingdings" panose="05000000000000000000" pitchFamily="2" charset="2"/>
              <a:buChar char="ü"/>
              <a:defRPr/>
            </a:pPr>
            <a:r>
              <a:rPr lang="en-US" sz="1200" b="1" dirty="0">
                <a:solidFill>
                  <a:schemeClr val="bg1"/>
                </a:solidFill>
                <a:latin typeface="Calibri" panose="020F0502020204030204"/>
              </a:rPr>
              <a:t>Iterate over t, starting from </a:t>
            </a:r>
            <a:r>
              <a:rPr lang="en-US" sz="1200" b="1" dirty="0" err="1">
                <a:solidFill>
                  <a:schemeClr val="bg1"/>
                </a:solidFill>
                <a:latin typeface="Calibri" panose="020F0502020204030204"/>
              </a:rPr>
              <a:t>tmin</a:t>
            </a:r>
            <a:r>
              <a:rPr lang="en-US" sz="1200" b="1" dirty="0">
                <a:solidFill>
                  <a:schemeClr val="bg1"/>
                </a:solidFill>
                <a:latin typeface="Calibri" panose="020F0502020204030204"/>
              </a:rPr>
              <a:t> to </a:t>
            </a:r>
            <a:r>
              <a:rPr lang="en-US" sz="1200" b="1" dirty="0" err="1">
                <a:solidFill>
                  <a:schemeClr val="bg1"/>
                </a:solidFill>
                <a:latin typeface="Calibri" panose="020F0502020204030204"/>
              </a:rPr>
              <a:t>tmax</a:t>
            </a:r>
            <a:r>
              <a:rPr lang="en-US" sz="1200" b="1" dirty="0">
                <a:solidFill>
                  <a:schemeClr val="bg1"/>
                </a:solidFill>
                <a:latin typeface="Calibri" panose="020F0502020204030204"/>
              </a:rPr>
              <a:t>, to get the </a:t>
            </a:r>
            <a:r>
              <a:rPr lang="en-US" sz="1200" b="1" dirty="0" err="1">
                <a:solidFill>
                  <a:schemeClr val="bg1"/>
                </a:solidFill>
                <a:latin typeface="Calibri" panose="020F0502020204030204"/>
              </a:rPr>
              <a:t>init</a:t>
            </a:r>
            <a:r>
              <a:rPr lang="en-US" sz="1200" b="1" dirty="0">
                <a:solidFill>
                  <a:schemeClr val="bg1"/>
                </a:solidFill>
                <a:latin typeface="Calibri" panose="020F0502020204030204"/>
              </a:rPr>
              <a:t> index, which is the index of days in Ramadan based on Eq. 5-6.</a:t>
            </a:r>
          </a:p>
          <a:p>
            <a:pPr lvl="2">
              <a:lnSpc>
                <a:spcPct val="75000"/>
              </a:lnSpc>
              <a:buClr>
                <a:prstClr val="white"/>
              </a:buClr>
              <a:buSzPct val="115000"/>
              <a:buFont typeface="Wingdings" panose="05000000000000000000" pitchFamily="2" charset="2"/>
              <a:buChar char="ü"/>
              <a:defRPr/>
            </a:pPr>
            <a:endParaRPr kumimoji="0" lang="id-ID" sz="14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4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4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28600" marR="0" lvl="0" indent="-228600" algn="l" defTabSz="914400" rtl="0" eaLnBrk="1" fontAlgn="auto" latinLnBrk="0" hangingPunct="1">
              <a:lnSpc>
                <a:spcPct val="75000"/>
              </a:lnSpc>
              <a:spcBef>
                <a:spcPts val="1000"/>
              </a:spcBef>
              <a:spcAft>
                <a:spcPts val="0"/>
              </a:spcAft>
              <a:buClr>
                <a:prstClr val="white"/>
              </a:buClr>
              <a:buSzPct val="115000"/>
              <a:buFont typeface="Wingdings" panose="05000000000000000000" pitchFamily="2" charset="2"/>
              <a:buChar char="§"/>
              <a:tabLst/>
              <a:defRPr/>
            </a:pPr>
            <a:endParaRPr kumimoji="0" lang="id-ID"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290F65E-7A15-F440-8DB7-7A8EBD883DBB}"/>
              </a:ext>
            </a:extLst>
          </p:cNvPr>
          <p:cNvPicPr>
            <a:picLocks noChangeAspect="1"/>
          </p:cNvPicPr>
          <p:nvPr/>
        </p:nvPicPr>
        <p:blipFill>
          <a:blip r:embed="rId6"/>
          <a:stretch>
            <a:fillRect/>
          </a:stretch>
        </p:blipFill>
        <p:spPr>
          <a:xfrm>
            <a:off x="6448102" y="3101793"/>
            <a:ext cx="4920246" cy="311847"/>
          </a:xfrm>
          <a:prstGeom prst="rect">
            <a:avLst/>
          </a:prstGeom>
        </p:spPr>
      </p:pic>
      <p:pic>
        <p:nvPicPr>
          <p:cNvPr id="13" name="Picture 12">
            <a:extLst>
              <a:ext uri="{FF2B5EF4-FFF2-40B4-BE49-F238E27FC236}">
                <a16:creationId xmlns:a16="http://schemas.microsoft.com/office/drawing/2014/main" id="{504F8D1B-B035-3841-ABB8-EE7D9571FEB7}"/>
              </a:ext>
            </a:extLst>
          </p:cNvPr>
          <p:cNvPicPr>
            <a:picLocks noChangeAspect="1"/>
          </p:cNvPicPr>
          <p:nvPr/>
        </p:nvPicPr>
        <p:blipFill>
          <a:blip r:embed="rId7"/>
          <a:stretch>
            <a:fillRect/>
          </a:stretch>
        </p:blipFill>
        <p:spPr>
          <a:xfrm>
            <a:off x="6898883" y="4393921"/>
            <a:ext cx="4114800" cy="536667"/>
          </a:xfrm>
          <a:prstGeom prst="rect">
            <a:avLst/>
          </a:prstGeom>
        </p:spPr>
      </p:pic>
      <p:pic>
        <p:nvPicPr>
          <p:cNvPr id="14" name="Picture 13">
            <a:extLst>
              <a:ext uri="{FF2B5EF4-FFF2-40B4-BE49-F238E27FC236}">
                <a16:creationId xmlns:a16="http://schemas.microsoft.com/office/drawing/2014/main" id="{BF859ABB-30C4-7447-A1AA-B1D3B225C296}"/>
              </a:ext>
            </a:extLst>
          </p:cNvPr>
          <p:cNvPicPr>
            <a:picLocks noChangeAspect="1"/>
          </p:cNvPicPr>
          <p:nvPr/>
        </p:nvPicPr>
        <p:blipFill>
          <a:blip r:embed="rId8"/>
          <a:stretch>
            <a:fillRect/>
          </a:stretch>
        </p:blipFill>
        <p:spPr>
          <a:xfrm>
            <a:off x="6438933" y="5095689"/>
            <a:ext cx="4929414" cy="322485"/>
          </a:xfrm>
          <a:prstGeom prst="rect">
            <a:avLst/>
          </a:prstGeom>
        </p:spPr>
      </p:pic>
    </p:spTree>
    <p:extLst>
      <p:ext uri="{BB962C8B-B14F-4D97-AF65-F5344CB8AC3E}">
        <p14:creationId xmlns:p14="http://schemas.microsoft.com/office/powerpoint/2010/main" val="1318100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19106</TotalTime>
  <Words>2389</Words>
  <Application>Microsoft Macintosh PowerPoint</Application>
  <PresentationFormat>Widescreen</PresentationFormat>
  <Paragraphs>283</Paragraphs>
  <Slides>13</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Arial</vt:lpstr>
      <vt:lpstr>Calibri</vt:lpstr>
      <vt:lpstr>Calibri Light</vt:lpstr>
      <vt:lpstr>Cambria</vt:lpstr>
      <vt:lpstr>Courier New</vt:lpstr>
      <vt:lpstr>Sabon</vt:lpstr>
      <vt:lpstr>Times</vt:lpstr>
      <vt:lpstr>Times New Roman</vt:lpstr>
      <vt:lpstr>Wingdings</vt:lpstr>
      <vt:lpstr>Office Theme</vt:lpstr>
      <vt:lpstr>1_Office Theme</vt:lpstr>
      <vt:lpstr>Detection Of Laylat Al-Qadr In Ramadan Using Iqra' Algorithm Based On Unique Anomaly As Luxlier Data Detection To Proving The Truth Signs Of Islam</vt:lpstr>
      <vt:lpstr>Contents</vt:lpstr>
      <vt:lpstr>Introduction</vt:lpstr>
      <vt:lpstr>Literature | Data Science of Ramadan</vt:lpstr>
      <vt:lpstr>Literature | Qur’an and Hadith </vt:lpstr>
      <vt:lpstr>Literature | Prediction vs Others</vt:lpstr>
      <vt:lpstr>Data Anomaly and Luxlier</vt:lpstr>
      <vt:lpstr>Research | Dataset</vt:lpstr>
      <vt:lpstr>Research (Novelty)</vt:lpstr>
      <vt:lpstr>Result &amp; Discussion (1 of 2)</vt:lpstr>
      <vt:lpstr>Result &amp; Discussion (2 of 2)</vt:lpstr>
      <vt:lpstr>Conclusions &amp; Future Work</vt:lpstr>
      <vt:lpstr>Thanks You :D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Laylat Al-Qadr In Ramadan Using Iqra' Algorithm Based On Unique Anomaly As Luxlier Data Detection To Proving The Truth Signs Of Islam</dc:title>
  <dc:subject/>
  <dc:creator>Imam Cholissodin</dc:creator>
  <cp:keywords/>
  <dc:description/>
  <cp:lastModifiedBy>Microsoft Office User</cp:lastModifiedBy>
  <cp:revision>1698</cp:revision>
  <dcterms:created xsi:type="dcterms:W3CDTF">2020-02-18T14:57:13Z</dcterms:created>
  <dcterms:modified xsi:type="dcterms:W3CDTF">2023-10-17T03:15:24Z</dcterms:modified>
  <cp:category/>
</cp:coreProperties>
</file>